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notesMasterIdLst>
    <p:notesMasterId r:id="rId17"/>
  </p:notesMasterIdLst>
  <p:sldIdLst>
    <p:sldId id="273" r:id="rId3"/>
    <p:sldId id="268" r:id="rId4"/>
    <p:sldId id="274" r:id="rId5"/>
    <p:sldId id="262" r:id="rId6"/>
    <p:sldId id="271" r:id="rId7"/>
    <p:sldId id="279" r:id="rId8"/>
    <p:sldId id="276" r:id="rId9"/>
    <p:sldId id="277" r:id="rId10"/>
    <p:sldId id="260" r:id="rId11"/>
    <p:sldId id="281" r:id="rId12"/>
    <p:sldId id="282" r:id="rId13"/>
    <p:sldId id="267" r:id="rId14"/>
    <p:sldId id="258" r:id="rId15"/>
    <p:sldId id="270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C472864-74C1-477F-967F-CF02794233BA}" type="datetimeFigureOut">
              <a:rPr lang="en-IE"/>
              <a:pPr>
                <a:defRPr/>
              </a:pPr>
              <a:t>02/06/2023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6CB6F1-8F80-4D38-A45C-F1AD46538AD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0873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CB6F1-8F80-4D38-A45C-F1AD46538ADD}" type="slidenum">
              <a:rPr lang="en-IE" smtClean="0"/>
              <a:pPr>
                <a:defRPr/>
              </a:pPr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28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CB6F1-8F80-4D38-A45C-F1AD46538ADD}" type="slidenum">
              <a:rPr lang="en-IE" smtClean="0"/>
              <a:pPr>
                <a:defRPr/>
              </a:pPr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1922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B769A7-5677-4246-A88B-A2008A6CA14C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907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D8558C-2ED8-4CD5-AE87-46B39DA2BDBA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110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6813" y="1241425"/>
            <a:ext cx="4464050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9AA54F-1A13-497D-A3F4-95BB3D9F4063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652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CB6F1-8F80-4D38-A45C-F1AD46538ADD}" type="slidenum">
              <a:rPr lang="en-IE" smtClean="0"/>
              <a:pPr>
                <a:defRPr/>
              </a:pPr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51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CB6F1-8F80-4D38-A45C-F1AD46538ADD}" type="slidenum">
              <a:rPr lang="en-IE" smtClean="0"/>
              <a:pPr>
                <a:defRPr/>
              </a:pPr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570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CB6F1-8F80-4D38-A45C-F1AD46538ADD}" type="slidenum">
              <a:rPr lang="en-IE" smtClean="0"/>
              <a:pPr>
                <a:defRPr/>
              </a:pPr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520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EFAF-7C45-4B57-80A7-3E4FDFD3B5C2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C7CDA-9C52-4258-B3EA-6FD2D98D384B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044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63A6-AB03-4D0A-84AD-B6A6E5CF2748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B3A63-77CA-44C0-B353-C6697450B9F7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96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ECCF7-6BBA-4C07-92D6-914F10A0621E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8ACEC-099C-4EC2-9F49-232464A17022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3984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5A93-9239-3D54-73F2-ED642BD7A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EDA64-5CBD-2606-746A-2853E6D86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9653-1988-E037-75CF-2509F3F7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ADEFAF-7C45-4B57-80A7-3E4FDFD3B5C2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760EA-6005-0270-BC9E-E985E7B0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B19BA-0F11-09B8-AAEC-89D243BC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C7CDA-9C52-4258-B3EA-6FD2D98D384B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25104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11EA-7D12-A308-CE15-882C3339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050E4-07C5-77A4-BDFB-5A0911B27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F7AAD-1729-1FC6-7B09-0559CC34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0052E1-FFB9-4806-B05C-8B3E522A3757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CEE71-BA56-E87A-B76E-6391BDFA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101F2-A461-22E8-1B77-8C355123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BDAC00-ED54-4113-B152-55E9646AED3F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6018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097A-3CD7-62DC-D8D9-4BF8948A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28F13-034D-330A-EDC2-12E1EE6DB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F05D4-E00E-0ED8-90FB-B66D3661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A0D6E-48F7-4FB2-BDFE-86093AE6519D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7E804-F1A5-8AA9-EC92-4BCE498F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2C55-4F57-7F25-5618-2D0C27CA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506C92-779F-48EC-894A-C91B5812CAFF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7839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CA36E-074B-28CD-B066-9D24CA08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5DB4-6437-78DE-BE66-99B40A3FA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2579A-5ABF-AFA4-063C-327B6AB99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74F4-0C36-F2B3-6B67-0A1FE44B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52C29-1639-44DC-B8FD-24E4C33402FD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619F5-9F63-147C-40F1-D9C3A12C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1B8CF-E165-813D-F120-B65B37F2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1570F-6392-46A8-B288-501A819D4A14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92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FE44-0B5D-E20B-0463-86D4B540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6B957-4B91-8FC6-2D45-79E3B07DA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B6455-90BA-9A87-2488-ACD628DE0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EE4AF-1923-7549-9996-C2CDA23F0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349F6-307B-E39B-045C-188CD9392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9C8F8A-0202-7A3C-6784-BEB52B63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7867B-7844-434F-83CE-31952CC4278D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6D2B4-813F-92A7-2A34-41CDD099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F857A-EF0B-A22A-30F8-5012EE44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25154-7FC6-459C-8572-B1EB28C9F411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4503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1FA1-995F-7402-896C-9572CA55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C14A0-DBD5-1CB9-93F0-52419F3C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6B894-B3AB-4C28-8B5A-6EDB61929496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F7351-A53F-2934-540D-1733481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CE628-5C0D-A54E-3C56-2B552F99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F6360-4385-4BFC-851D-008F9E34C005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5906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ABD2B-944E-5687-147F-BB52CDA6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B58AD-2CE5-48DD-A0E8-59E670A3571E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FA19D-05EA-3F0D-F2BE-891DE2C0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74BC6-ACF5-503F-4428-1B1F713E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7DEA8-4887-4C95-9214-04E19C89C20C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7819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B57A-0FC3-99F5-1BBC-74116A3A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6AA4C-D207-4D01-F5F2-8EFF12D5F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95D77-C50E-4C44-C4CA-859E493DA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1EDB6-3F64-31C4-C86F-AEA72257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E8A2E6-0515-4C6C-AA8E-D733F7DFAE11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8F46E-AE67-E15C-DCC4-3EF4C0D2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572F0-EC34-9B39-79DD-83EF3770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C27D0-E264-4543-AF70-6AF7F5F46B2F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851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52E1-FFB9-4806-B05C-8B3E522A3757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AC00-ED54-4113-B152-55E9646AED3F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4932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9DB8-8ACC-3536-800B-D944EED4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85CFE-38DD-E647-7202-D9F3962BF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7EC7C-1E54-B26E-57B8-3432ADF5B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785AC-E417-CD6A-7942-1F4CC1D8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8B7804-3685-4F17-BCEE-FD7311E51B23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218CB-6E59-7A97-ECB0-B563BF67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E3140-C69F-E7FD-E25D-E8A127A9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23010-4D5F-4CD9-B78B-FCB17900F6FD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87715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8379-B65F-2CD0-5763-51E9DC72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4E3F3-EF87-1389-118C-48796CF79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2F87-3AE4-10CE-59BF-794F430E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363A6-AB03-4D0A-84AD-B6A6E5CF2748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84696-E3CB-CDDE-5DF4-8AA14ACE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46CE7-FC70-2701-147B-8E904790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3B3A63-77CA-44C0-B353-C6697450B9F7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93442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7DF91-2358-D75D-C10D-35D63BF75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23402-EEB3-4AAE-59AE-9E9DACBA1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5EE2C-5DA2-8167-BF04-0D02BB88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3ECCF7-6BBA-4C07-92D6-914F10A0621E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184B1-54F9-7579-38B8-0AC9DD4D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C85AC-02B3-F2DB-E5FA-488634F5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8ACEC-099C-4EC2-9F49-232464A17022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359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A0D6E-48F7-4FB2-BDFE-86093AE6519D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06C92-779F-48EC-894A-C91B5812CAFF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264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52C29-1639-44DC-B8FD-24E4C33402FD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570F-6392-46A8-B288-501A819D4A14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8812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7867B-7844-434F-83CE-31952CC4278D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5154-7FC6-459C-8572-B1EB28C9F41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970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6B894-B3AB-4C28-8B5A-6EDB61929496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6360-4385-4BFC-851D-008F9E34C005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11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B58AD-2CE5-48DD-A0E8-59E670A3571E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DEA8-4887-4C95-9214-04E19C89C20C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21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8A2E6-0515-4C6C-AA8E-D733F7DFAE11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C27D0-E264-4543-AF70-6AF7F5F46B2F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7591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B7804-3685-4F17-BCEE-FD7311E51B23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3010-4D5F-4CD9-B78B-FCB17900F6FD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6501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30F089-74FD-432D-901C-D38C507A9F80}" type="datetimeFigureOut">
              <a:rPr lang="en-IE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6695CE-D81F-438B-B22B-EDE59269BE9F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E995B-70A7-BBE1-ADF6-F5FC6CB3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62AF-B6E7-928E-5BE8-231532FC5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885D-960B-A783-281C-B6A8765E1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30F089-74FD-432D-901C-D38C507A9F80}" type="datetimeFigureOut">
              <a:rPr lang="en-IE" smtClean="0"/>
              <a:pPr>
                <a:defRPr/>
              </a:pPr>
              <a:t>02/06/2023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4637-922F-DA54-8EF4-C016349A9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B4D29-FF6D-419D-2FEA-8B55FAFC3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6695CE-D81F-438B-B22B-EDE59269BE9F}" type="slidenum">
              <a:rPr lang="en-IE" smtClean="0"/>
              <a:pPr>
                <a:defRPr/>
              </a:pPr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355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hyperlink" Target="https://www.irishcentral.com/travel/travel-tips/7-facts-about-croke-park-the-home-of-gaa-you-might-not-kno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https://www.gaa.ie/my-gaa/community-and-healt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://www.sielbleu.ie/2018/03/22/healthy-ireland-network/" TargetMode="External"/><Relationship Id="rId7" Type="http://schemas.openxmlformats.org/officeDocument/2006/relationships/hyperlink" Target="http://www.research.hscni.net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hyperlink" Target="http://www.zahramediagroup.com/case-study-irish-life/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0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a.ie/my-gaa/community-and-healt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843808" y="4149080"/>
            <a:ext cx="6480720" cy="1804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200" b="1" kern="1200" dirty="0">
                <a:latin typeface="+mn-lt"/>
                <a:ea typeface="+mj-ea"/>
                <a:cs typeface="Aharoni" panose="02010803020104030203" pitchFamily="2" charset="-79"/>
              </a:rPr>
              <a:t>Smoke Free GAA Clubs: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b="1" kern="1200" dirty="0">
                <a:solidFill>
                  <a:schemeClr val="tx2"/>
                </a:solidFill>
                <a:latin typeface="+mn-lt"/>
                <a:ea typeface="+mj-ea"/>
                <a:cs typeface="Aharoni" panose="02010803020104030203" pitchFamily="2" charset="-79"/>
              </a:rPr>
              <a:t>Going Smoke </a:t>
            </a:r>
            <a:r>
              <a:rPr lang="en-US" altLang="en-US" sz="2800" b="1" dirty="0">
                <a:solidFill>
                  <a:schemeClr val="tx2"/>
                </a:solidFill>
                <a:latin typeface="+mn-lt"/>
                <a:ea typeface="+mj-ea"/>
                <a:cs typeface="Aharoni" panose="02010803020104030203" pitchFamily="2" charset="-79"/>
              </a:rPr>
              <a:t>Free (including E Cigarettes)</a:t>
            </a:r>
            <a:endParaRPr lang="en-US" altLang="en-US" sz="2800" b="1" kern="1200" dirty="0">
              <a:solidFill>
                <a:schemeClr val="tx2"/>
              </a:solidFill>
              <a:latin typeface="+mn-lt"/>
              <a:ea typeface="+mj-ea"/>
              <a:cs typeface="Aharoni" panose="02010803020104030203" pitchFamily="2" charset="-79"/>
            </a:endParaRPr>
          </a:p>
          <a:p>
            <a:pPr lv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b="1" kern="1200" dirty="0">
                <a:solidFill>
                  <a:schemeClr val="tx2"/>
                </a:solidFill>
                <a:latin typeface="+mn-lt"/>
                <a:ea typeface="+mj-ea"/>
                <a:cs typeface="Aharoni" panose="02010803020104030203" pitchFamily="2" charset="-79"/>
              </a:rPr>
              <a:t>A New Opportunity for GAA Clubs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8" r="15045" b="3"/>
          <a:stretch/>
        </p:blipFill>
        <p:spPr bwMode="auto">
          <a:xfrm>
            <a:off x="251520" y="745862"/>
            <a:ext cx="2149803" cy="21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tadium full of people&#10;&#10;Description automatically generated">
            <a:extLst>
              <a:ext uri="{FF2B5EF4-FFF2-40B4-BE49-F238E27FC236}">
                <a16:creationId xmlns:a16="http://schemas.microsoft.com/office/drawing/2014/main" id="{7F33DBFF-1C1E-4058-8152-E4F680E7A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2134"/>
          <a:stretch/>
        </p:blipFill>
        <p:spPr>
          <a:xfrm>
            <a:off x="2639138" y="227282"/>
            <a:ext cx="6463978" cy="356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98BD9-CFEF-464F-BC3B-6233EFF1086F}"/>
              </a:ext>
            </a:extLst>
          </p:cNvPr>
          <p:cNvSpPr txBox="1"/>
          <p:nvPr/>
        </p:nvSpPr>
        <p:spPr>
          <a:xfrm>
            <a:off x="2843808" y="5680148"/>
            <a:ext cx="6107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The GAA Smoke Free initiative is supported by Irish Life, Healthy Ireland, the Public Health Agency (PHA) and the </a:t>
            </a:r>
            <a:r>
              <a:rPr lang="en-IE" sz="2000" dirty="0" err="1"/>
              <a:t>Tomar</a:t>
            </a:r>
            <a:r>
              <a:rPr lang="en-IE" sz="2000" dirty="0"/>
              <a:t> Trust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010C09-AE9E-A5E0-0AAF-4F7565E4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94" y="3933056"/>
            <a:ext cx="2133785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3D4F62B-F3D6-423A-8B18-DA321BE4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3" b="3"/>
          <a:stretch/>
        </p:blipFill>
        <p:spPr>
          <a:xfrm>
            <a:off x="4163861" y="3493008"/>
            <a:ext cx="4980139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1029" y="281237"/>
            <a:ext cx="3624601" cy="1243584"/>
          </a:xfrm>
        </p:spPr>
        <p:txBody>
          <a:bodyPr>
            <a:normAutofit/>
          </a:bodyPr>
          <a:lstStyle/>
          <a:p>
            <a:r>
              <a:rPr lang="en-IE" altLang="en-US" sz="2800" b="1" dirty="0">
                <a:latin typeface="+mn-lt"/>
                <a:cs typeface="Times New Roman" panose="02020603050405020304" pitchFamily="18" charset="0"/>
              </a:rPr>
              <a:t>Activities </a:t>
            </a:r>
            <a:endParaRPr lang="en-IE" alt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29" y="1340769"/>
            <a:ext cx="4500971" cy="4836194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Set a date for the Smoke-Free Club launch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Communicate and Promote: count down to becoming a Smoke Free Club works well on social media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Get committee members, players, coaches and children to do a short video in support of the Smoke-Free Club launch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Obtain clear-cut and easily visible ‘Smoke Free’ signage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Visit </a:t>
            </a:r>
            <a:r>
              <a:rPr lang="en-GB" sz="2400" dirty="0">
                <a:hlinkClick r:id="rId4"/>
              </a:rPr>
              <a:t>https://www.gaa.ie/my-gaa/community-and-health/ </a:t>
            </a:r>
            <a:r>
              <a:rPr lang="en-GB" sz="2400" dirty="0"/>
              <a:t>to access &amp; download templates 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Inform all members, volunteers, parents, coaches, players, etc</a:t>
            </a:r>
            <a:r>
              <a:rPr lang="en-IE" sz="2000" dirty="0">
                <a:cs typeface="Times New Roman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en-IE" sz="2000" dirty="0"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7909E-5C02-7ECF-89C2-BE877E29B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140" y="0"/>
            <a:ext cx="4187520" cy="34930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FA057CB-8901-43CA-B185-848AE1477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r="21962"/>
          <a:stretch/>
        </p:blipFill>
        <p:spPr>
          <a:xfrm>
            <a:off x="21" y="10"/>
            <a:ext cx="5220052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4563" y="3236181"/>
            <a:ext cx="2766819" cy="219551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52A30-2262-4BB1-8714-41F8022F7983}"/>
              </a:ext>
            </a:extLst>
          </p:cNvPr>
          <p:cNvSpPr txBox="1"/>
          <p:nvPr/>
        </p:nvSpPr>
        <p:spPr>
          <a:xfrm>
            <a:off x="4932040" y="579329"/>
            <a:ext cx="3975493" cy="629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latin typeface="+mn-lt"/>
                <a:cs typeface="Times New Roman" pitchFamily="18" charset="0"/>
              </a:rPr>
              <a:t>Organise a smoke free poster competition with local school(s)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latin typeface="+mn-lt"/>
                <a:cs typeface="Times New Roman" pitchFamily="18" charset="0"/>
              </a:rPr>
              <a:t>Choose a number from each school and vote online for the winner(s)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latin typeface="+mn-lt"/>
                <a:cs typeface="Times New Roman" pitchFamily="18" charset="0"/>
              </a:rPr>
              <a:t>Link in with local partners to see if Stop Smoking Services are available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latin typeface="+mn-lt"/>
                <a:cs typeface="Times New Roman" pitchFamily="18" charset="0"/>
              </a:rPr>
              <a:t>Signpost individuals who want to quit to relevant resources 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latin typeface="+mn-lt"/>
                <a:cs typeface="Times New Roman" pitchFamily="18" charset="0"/>
              </a:rPr>
              <a:t>Sign and circulate the Smoke Free Policy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sz="2200" dirty="0">
                <a:latin typeface="+mn-lt"/>
                <a:cs typeface="Times New Roman" pitchFamily="18" charset="0"/>
              </a:rPr>
              <a:t>Monitor compliance - all breaches must be addressed promptly and firmly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sz="2400" dirty="0">
              <a:latin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361029"/>
            <a:ext cx="4704588" cy="631253"/>
          </a:xfrm>
        </p:spPr>
        <p:txBody>
          <a:bodyPr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IE" sz="3500" b="1" dirty="0">
                <a:latin typeface="+mn-lt"/>
                <a:cs typeface="Times New Roman" pitchFamily="18" charset="0"/>
              </a:rPr>
            </a:br>
            <a:r>
              <a:rPr lang="en-IE" sz="3500" b="1" dirty="0">
                <a:latin typeface="+mn-lt"/>
                <a:cs typeface="Times New Roman" pitchFamily="18" charset="0"/>
              </a:rPr>
              <a:t>Supervision</a:t>
            </a:r>
            <a:endParaRPr lang="en-IE" sz="35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124744"/>
            <a:ext cx="4922890" cy="5372227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sz="15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Designated supervisors can be useful in the initial stages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If a leader in the GAA is seen smoking tobacco at training or at a game -  this will undermine the policy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The main challenges tend to emerge in the congregation areas such as entrances to pitch, bar, car park, pitch side etc.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Breaches tend to be made when people are not be aware of the policy  </a:t>
            </a:r>
          </a:p>
          <a:p>
            <a:pPr>
              <a:defRPr/>
            </a:pPr>
            <a:r>
              <a:rPr lang="en-IE" sz="2400" dirty="0">
                <a:cs typeface="Times New Roman" pitchFamily="18" charset="0"/>
              </a:rPr>
              <a:t>Don’t allow a small number of individuals who refuse to cooperate undermine what is a major health initiative.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IE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C83736EE-1514-4307-89AD-F05AC367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r="17991" b="2"/>
          <a:stretch/>
        </p:blipFill>
        <p:spPr>
          <a:xfrm>
            <a:off x="19" y="3172569"/>
            <a:ext cx="3533636" cy="3685430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919B7EF-A4A1-493E-8FF2-5C04FFE00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" y="0"/>
            <a:ext cx="3533637" cy="31725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196753"/>
            <a:ext cx="2792784" cy="5142598"/>
          </a:xfrm>
        </p:spPr>
        <p:txBody>
          <a:bodyPr rtlCol="0" anchor="t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E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E" sz="3600" dirty="0">
              <a:cs typeface="Times New Roman" pitchFamily="18" charset="0"/>
            </a:endParaRPr>
          </a:p>
          <a:p>
            <a:pPr marL="342900" lvl="1" indent="0" fontAlgn="auto">
              <a:spcAft>
                <a:spcPts val="0"/>
              </a:spcAft>
              <a:buNone/>
              <a:defRPr/>
            </a:pPr>
            <a:r>
              <a:rPr lang="en-IE" sz="3600" b="1" dirty="0">
                <a:cs typeface="Times New Roman" pitchFamily="18" charset="0"/>
              </a:rPr>
              <a:t>Don’t allow mini failures undermine the bigger picture!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865A8CA-7492-4DE4-BF25-F9254B5071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" r="2" b="2"/>
          <a:stretch/>
        </p:blipFill>
        <p:spPr>
          <a:xfrm>
            <a:off x="3477722" y="10"/>
            <a:ext cx="5666278" cy="3383270"/>
          </a:xfrm>
          <a:prstGeom prst="rect">
            <a:avLst/>
          </a:prstGeom>
        </p:spPr>
      </p:pic>
      <p:pic>
        <p:nvPicPr>
          <p:cNvPr id="7" name="Picture 6" descr="A picture containing boy, keyboard, sitting, young&#10;&#10;Description automatically generated">
            <a:extLst>
              <a:ext uri="{FF2B5EF4-FFF2-40B4-BE49-F238E27FC236}">
                <a16:creationId xmlns:a16="http://schemas.microsoft.com/office/drawing/2014/main" id="{40D5458E-B837-4A14-B994-48ED3FE883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3" r="2" b="2"/>
          <a:stretch/>
        </p:blipFill>
        <p:spPr>
          <a:xfrm>
            <a:off x="3479292" y="3474720"/>
            <a:ext cx="5664708" cy="3383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82" y="866684"/>
            <a:ext cx="3381927" cy="854354"/>
          </a:xfrm>
        </p:spPr>
        <p:txBody>
          <a:bodyPr rtlCol="0">
            <a:norm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br>
              <a:rPr lang="en-IE" sz="2700" b="1">
                <a:ea typeface="+mn-ea"/>
                <a:cs typeface="Times New Roman" pitchFamily="18" charset="0"/>
              </a:rPr>
            </a:br>
            <a:endParaRPr lang="en-IE" sz="27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00" y="642680"/>
            <a:ext cx="3369341" cy="4097969"/>
          </a:xfrm>
        </p:spPr>
        <p:txBody>
          <a:bodyPr rtlCol="0" anchor="t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IE" sz="2800" dirty="0">
                <a:solidFill>
                  <a:schemeClr val="bg1"/>
                </a:solidFill>
              </a:rPr>
              <a:t>Become Smoke Free and Be Proud!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IE" sz="135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IE" sz="2000" dirty="0">
                <a:solidFill>
                  <a:schemeClr val="bg1"/>
                </a:solidFill>
              </a:rPr>
              <a:t>The GAA leads on Smoke Free supported by the following partners;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F88AA0B-A438-442F-A774-07A830B26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36296" y="2314473"/>
            <a:ext cx="1450496" cy="145049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C63EA9-837F-45D4-9C88-63860F393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93280" y="476672"/>
            <a:ext cx="2573271" cy="1035742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87D253-55BA-4ED5-BA1A-8C08CF2AB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18885" y="5781189"/>
            <a:ext cx="2408597" cy="633494"/>
          </a:xfrm>
          <a:prstGeom prst="rect">
            <a:avLst/>
          </a:prstGeom>
        </p:spPr>
      </p:pic>
      <p:pic>
        <p:nvPicPr>
          <p:cNvPr id="26629" name="Picture 5" descr="A picture containing drawing&#10;&#10;Description automatically generate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r="13376"/>
          <a:stretch/>
        </p:blipFill>
        <p:spPr bwMode="auto">
          <a:xfrm>
            <a:off x="5621412" y="4509120"/>
            <a:ext cx="1917005" cy="17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omar Trust: National influence, local implementation">
            <a:extLst>
              <a:ext uri="{FF2B5EF4-FFF2-40B4-BE49-F238E27FC236}">
                <a16:creationId xmlns:a16="http://schemas.microsoft.com/office/drawing/2014/main" id="{04803786-7541-47A7-8BC3-C0B6FFB3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0" y="3919893"/>
            <a:ext cx="3369341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DF3A043A-65EB-3DCF-9451-4BD44A3FEF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04067"/>
            <a:ext cx="2131636" cy="187130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3CB3E2E-3BAB-40B9-828A-D4D25D6D8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8" r="-2" b="2477"/>
          <a:stretch/>
        </p:blipFill>
        <p:spPr>
          <a:xfrm>
            <a:off x="4571998" y="10"/>
            <a:ext cx="4572001" cy="3492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55" y="369445"/>
            <a:ext cx="3624601" cy="755299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IE" sz="3200" b="1" dirty="0">
                <a:cs typeface="Times New Roman" pitchFamily="18" charset="0"/>
              </a:rPr>
            </a:br>
            <a:r>
              <a:rPr lang="en-IE" sz="3200" b="1" dirty="0">
                <a:cs typeface="Times New Roman" pitchFamily="18" charset="0"/>
              </a:rPr>
              <a:t>Key Message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353" y="1412561"/>
            <a:ext cx="3953098" cy="4643731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IE" sz="1700" b="1" dirty="0">
              <a:latin typeface="+mj-lt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IE" sz="2400" dirty="0">
                <a:cs typeface="Times New Roman" pitchFamily="18" charset="0"/>
              </a:rPr>
              <a:t>Work towards achieving smoke and vapour free unity for all persons attending, working in, visiting and using the GAA facilities</a:t>
            </a:r>
          </a:p>
          <a:p>
            <a:pPr>
              <a:defRPr/>
            </a:pPr>
            <a:r>
              <a:rPr lang="en-IE" sz="2400" dirty="0"/>
              <a:t>Protecting our members, volunteers &amp; visitors from the dangers of first and second-hand smoke exposure</a:t>
            </a:r>
            <a:endParaRPr lang="en-IE" sz="2400" dirty="0">
              <a:cs typeface="Times New Roman" pitchFamily="18" charset="0"/>
            </a:endParaRPr>
          </a:p>
          <a:p>
            <a:pPr>
              <a:defRPr/>
            </a:pPr>
            <a:r>
              <a:rPr lang="en-IE" sz="2400" dirty="0">
                <a:cs typeface="Times New Roman" pitchFamily="18" charset="0"/>
              </a:rPr>
              <a:t>The Advocacy of all stakeholders is vital if this is to be successful</a:t>
            </a:r>
          </a:p>
          <a:p>
            <a:pPr fontAlgn="auto">
              <a:spcAft>
                <a:spcPts val="0"/>
              </a:spcAft>
              <a:defRPr/>
            </a:pPr>
            <a:endParaRPr lang="en-IE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FF74D-F303-5D3D-4890-D7B7A0E61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143000"/>
          </a:xfrm>
        </p:spPr>
        <p:txBody>
          <a:bodyPr wrap="square"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br>
              <a:rPr lang="en-IE" sz="3700" b="1" dirty="0"/>
            </a:br>
            <a:r>
              <a:rPr lang="en-IE" sz="3700" b="1" dirty="0"/>
              <a:t>Why?</a:t>
            </a:r>
            <a:endParaRPr lang="en-IE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5976" y="1268760"/>
            <a:ext cx="4680520" cy="504056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Set a positive example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Make it clear to children what the GAA's stance is on tobacco and electronic cigarettes  </a:t>
            </a:r>
          </a:p>
          <a:p>
            <a:pPr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Eradicate any association between the GAA &amp; tobacco and electronic cigarettes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/>
              <a:t>Break the cycle of children learning the habit through adults/role models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Reduce the initiation of smoking tobacco and electronic cigarettes amongst young people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Protect our members, volunteers &amp; visitors from the dangers of first and second-hand smoke exposure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Reduce the impact of tobacco, vape and other harmful chemicals on sports performance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Create a safer GAA grounds atmosphere for everyone involved, especially children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IE" sz="2200" dirty="0"/>
              <a:t>Minimise tobacco and electronic cigarette related litter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IE" sz="1800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IE" sz="15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IE" sz="1500" dirty="0"/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sz="1500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2232287-7A30-4B46-8365-F9921741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8"/>
            <a:ext cx="4222224" cy="3304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57C3F-0F9B-73E5-9464-9CF39F27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84984"/>
            <a:ext cx="4222224" cy="35927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F40FD-A921-4162-8902-EB637D2CC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116632"/>
            <a:ext cx="4939868" cy="1286160"/>
          </a:xfrm>
        </p:spPr>
        <p:txBody>
          <a:bodyPr anchor="b">
            <a:normAutofit/>
          </a:bodyPr>
          <a:lstStyle/>
          <a:p>
            <a:r>
              <a:rPr lang="en-GB" b="1" dirty="0"/>
              <a:t>Planning and Policy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1402792"/>
            <a:ext cx="5096399" cy="5122548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E" sz="1600" dirty="0"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IE" sz="2200" dirty="0">
                <a:cs typeface="Times New Roman" pitchFamily="18" charset="0"/>
              </a:rPr>
              <a:t>The best outcomes emerge from a zero- tolerance policy both in regard to going smoke-free and staying smoke-free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200" dirty="0">
                <a:cs typeface="Times New Roman" pitchFamily="18" charset="0"/>
              </a:rPr>
              <a:t>Consider banning smoking </a:t>
            </a:r>
            <a:r>
              <a:rPr lang="en-IE" sz="2200" dirty="0"/>
              <a:t>tobacco and electronic cigarettes </a:t>
            </a:r>
            <a:r>
              <a:rPr lang="en-IE" sz="2200" dirty="0">
                <a:cs typeface="Times New Roman" pitchFamily="18" charset="0"/>
              </a:rPr>
              <a:t>in the entire club, including pitches and facilities 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200" dirty="0">
                <a:cs typeface="Times New Roman" pitchFamily="18" charset="0"/>
              </a:rPr>
              <a:t>Check with Club Executive about the best way for your club to progress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200" dirty="0">
                <a:cs typeface="Times New Roman" pitchFamily="18" charset="0"/>
              </a:rPr>
              <a:t>Gold standard: complete smoke free club grounds</a:t>
            </a:r>
          </a:p>
          <a:p>
            <a:pPr>
              <a:defRPr/>
            </a:pPr>
            <a:r>
              <a:rPr lang="en-IE" sz="2200" dirty="0">
                <a:cs typeface="Times New Roman" pitchFamily="18" charset="0"/>
              </a:rPr>
              <a:t>Download the GAA’s Smoke Free policy at </a:t>
            </a:r>
            <a:r>
              <a:rPr lang="en-GB" sz="2200" dirty="0">
                <a:hlinkClick r:id="rId3"/>
              </a:rPr>
              <a:t>https://www.gaa.ie/my-gaa/community-and-health/</a:t>
            </a:r>
            <a:endParaRPr lang="en-GB" sz="2200" dirty="0"/>
          </a:p>
          <a:p>
            <a:pPr>
              <a:defRPr/>
            </a:pPr>
            <a:r>
              <a:rPr lang="en-IE" sz="2200" dirty="0">
                <a:cs typeface="Times New Roman" pitchFamily="18" charset="0"/>
              </a:rPr>
              <a:t>The Smoke Free should promote a sense of “we are smoke-free and very proud of this”.  </a:t>
            </a:r>
          </a:p>
          <a:p>
            <a:pPr>
              <a:defRPr/>
            </a:pPr>
            <a:endParaRPr lang="en-IE" sz="1800" dirty="0">
              <a:cs typeface="Times New Roman" pitchFamily="18" charset="0"/>
            </a:endParaRPr>
          </a:p>
          <a:p>
            <a:pPr>
              <a:defRPr/>
            </a:pPr>
            <a:endParaRPr lang="en-GB" sz="1600" dirty="0"/>
          </a:p>
          <a:p>
            <a:pPr fontAlgn="auto">
              <a:spcAft>
                <a:spcPts val="0"/>
              </a:spcAft>
              <a:defRPr/>
            </a:pPr>
            <a:endParaRPr lang="en-IE" sz="1600" dirty="0"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 sz="1600" dirty="0"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 sz="1600" dirty="0"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E" sz="1600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E6EEAC20-5529-4464-A63C-96F5A284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r="12206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498886" y="321734"/>
            <a:ext cx="5162513" cy="146124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IE" sz="1500" u="sng" dirty="0"/>
            </a:br>
            <a:r>
              <a:rPr lang="en-IE" sz="3600" b="1" dirty="0">
                <a:latin typeface="+mn-lt"/>
                <a:cs typeface="Times New Roman"/>
              </a:rPr>
              <a:t>Smoke Free GAA Clubs: </a:t>
            </a:r>
            <a:br>
              <a:rPr lang="en-IE" sz="3600" b="1" dirty="0">
                <a:latin typeface="+mn-lt"/>
                <a:cs typeface="Times New Roman" panose="02020603050405020304" pitchFamily="18" charset="0"/>
              </a:rPr>
            </a:br>
            <a:r>
              <a:rPr lang="en-IE" sz="3600" b="1" dirty="0">
                <a:latin typeface="+mn-lt"/>
                <a:cs typeface="Times New Roman"/>
              </a:rPr>
              <a:t>Why is smoking tobacco a </a:t>
            </a:r>
            <a:br>
              <a:rPr lang="en-IE" sz="3600" b="1" dirty="0">
                <a:latin typeface="+mn-lt"/>
                <a:cs typeface="Times New Roman"/>
              </a:rPr>
            </a:br>
            <a:r>
              <a:rPr lang="en-IE" sz="3600" b="1" dirty="0">
                <a:latin typeface="+mn-lt"/>
                <a:cs typeface="Times New Roman"/>
              </a:rPr>
              <a:t>problem?</a:t>
            </a:r>
            <a:br>
              <a:rPr lang="en-I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E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3498886" y="1782980"/>
            <a:ext cx="5465602" cy="45733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en-US" sz="1700" dirty="0">
              <a:cs typeface="Calibri"/>
            </a:endParaRPr>
          </a:p>
          <a:p>
            <a:r>
              <a:rPr lang="en-IE" sz="2400" dirty="0">
                <a:ea typeface="Calibri" panose="020F0502020204030204" pitchFamily="34" charset="0"/>
                <a:cs typeface="Arial"/>
              </a:rPr>
              <a:t>Smoking tobacco is one of the world’s biggest public health threats, killing </a:t>
            </a:r>
            <a:r>
              <a:rPr lang="en-IE" sz="2400" b="1" dirty="0">
                <a:ea typeface="Calibri" panose="020F0502020204030204" pitchFamily="34" charset="0"/>
                <a:cs typeface="Arial"/>
              </a:rPr>
              <a:t>over 7 million </a:t>
            </a:r>
            <a:r>
              <a:rPr lang="en-IE" sz="2400" dirty="0">
                <a:ea typeface="Calibri" panose="020F0502020204030204" pitchFamily="34" charset="0"/>
                <a:cs typeface="Arial"/>
              </a:rPr>
              <a:t>people per year. Approximately 890,000 of these deaths are caused by exposure to second-hand smoke. (WHO, 2019)</a:t>
            </a:r>
          </a:p>
          <a:p>
            <a:endParaRPr lang="en-IE" sz="2400" dirty="0">
              <a:ea typeface="Calibri" panose="020F0502020204030204" pitchFamily="34" charset="0"/>
              <a:cs typeface="Arial"/>
            </a:endParaRPr>
          </a:p>
          <a:p>
            <a:r>
              <a:rPr lang="en-US" sz="2400" dirty="0"/>
              <a:t>In </a:t>
            </a:r>
            <a:r>
              <a:rPr lang="en-US" sz="2400" b="1" dirty="0"/>
              <a:t>Ireland</a:t>
            </a:r>
            <a:r>
              <a:rPr lang="en-US" sz="2400" dirty="0"/>
              <a:t>, there are approximately </a:t>
            </a:r>
            <a:r>
              <a:rPr lang="en-US" sz="2400" b="1" dirty="0"/>
              <a:t>5,500 tobacco related deaths</a:t>
            </a:r>
            <a:r>
              <a:rPr lang="en-US" sz="2400" dirty="0"/>
              <a:t> each year.</a:t>
            </a:r>
            <a:r>
              <a:rPr lang="en-IE" sz="2400" dirty="0"/>
              <a:t> Over 50% of long-term tobacco users will die from a tobacco related disease (HSE, 2019)</a:t>
            </a:r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IE" sz="1700" b="1" dirty="0">
              <a:latin typeface="Calibri"/>
              <a:ea typeface="Calibri" panose="020F0502020204030204" pitchFamily="34" charset="0"/>
              <a:cs typeface="Arial"/>
            </a:endParaRPr>
          </a:p>
          <a:p>
            <a:pPr marL="0" indent="0">
              <a:buNone/>
            </a:pPr>
            <a:endParaRPr lang="en-IE" sz="1700" b="1" dirty="0">
              <a:latin typeface="Calibri"/>
              <a:ea typeface="Calibri" panose="020F0502020204030204" pitchFamily="34" charset="0"/>
              <a:cs typeface="Arial"/>
            </a:endParaRPr>
          </a:p>
          <a:p>
            <a:pPr marL="0" indent="0">
              <a:buNone/>
            </a:pPr>
            <a:r>
              <a:rPr lang="en-IE" sz="2400" b="1" dirty="0">
                <a:latin typeface="Calibri"/>
                <a:ea typeface="Calibri" panose="020F0502020204030204" pitchFamily="34" charset="0"/>
                <a:cs typeface="Arial"/>
              </a:rPr>
              <a:t>There is no safe level of exposure to second hand smoke!</a:t>
            </a:r>
          </a:p>
          <a:p>
            <a:pPr marL="0" indent="0">
              <a:buNone/>
            </a:pPr>
            <a:endParaRPr lang="en-IE" sz="1700" b="1" dirty="0">
              <a:cs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260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73CBDD25-519F-4B41-AAAA-80A049CDC158}" type="slidenum">
              <a:rPr lang="en-IE">
                <a:solidFill>
                  <a:srgbClr val="FFFFFF"/>
                </a:solidFill>
              </a:rPr>
              <a:pPr algn="l">
                <a:spcAft>
                  <a:spcPts val="600"/>
                </a:spcAft>
                <a:defRPr/>
              </a:pPr>
              <a:t>5</a:t>
            </a:fld>
            <a:endParaRPr lang="en-IE">
              <a:solidFill>
                <a:srgbClr val="FFFFFF"/>
              </a:solidFill>
            </a:endParaRPr>
          </a:p>
        </p:txBody>
      </p:sp>
      <p:pic>
        <p:nvPicPr>
          <p:cNvPr id="3" name="Picture 4" descr="A picture containing person, man, holding, cellphone&#10;&#10;Description generated with very high confidence">
            <a:extLst>
              <a:ext uri="{FF2B5EF4-FFF2-40B4-BE49-F238E27FC236}">
                <a16:creationId xmlns:a16="http://schemas.microsoft.com/office/drawing/2014/main" id="{4DFED112-A836-42C7-A465-9A53E5A85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6" r="2609" b="2"/>
          <a:stretch/>
        </p:blipFill>
        <p:spPr>
          <a:xfrm>
            <a:off x="343651" y="404664"/>
            <a:ext cx="2787365" cy="2204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2" descr="A close up of a persons face&#10;&#10;Description generated with high confidence">
            <a:extLst>
              <a:ext uri="{FF2B5EF4-FFF2-40B4-BE49-F238E27FC236}">
                <a16:creationId xmlns:a16="http://schemas.microsoft.com/office/drawing/2014/main" id="{989039AD-D70F-400C-8F22-7223E3C17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3" r="21984" b="1"/>
          <a:stretch/>
        </p:blipFill>
        <p:spPr>
          <a:xfrm>
            <a:off x="343652" y="3435789"/>
            <a:ext cx="2995470" cy="2369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533400" y="1504950"/>
            <a:ext cx="7929563" cy="48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pic>
        <p:nvPicPr>
          <p:cNvPr id="7171" name="Picture 2" descr="http://www.pukekoheafc.com/Portals/PukekoheAFC/Club-Rooms/New-Clubrooms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487488"/>
            <a:ext cx="3551238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https://upload.wikimedia.org/wikipedia/commons/thumb/3/3c/Gaelic_football_pitch_diagram.svg/2000px-Gaelic_football_pitch_diagram.svg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01"/>
              </a:clrFrom>
              <a:clrTo>
                <a:srgbClr val="008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1111"/>
          <a:stretch>
            <a:fillRect/>
          </a:stretch>
        </p:blipFill>
        <p:spPr bwMode="auto">
          <a:xfrm>
            <a:off x="314325" y="1176338"/>
            <a:ext cx="2443163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http://killycloghergaa.com/wp-content/uploads/2012/01/Footb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192213"/>
            <a:ext cx="3317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http://cdn.shopify.com/s/files/1/0118/6442/products/564c7a69ba701e103ef5410fdcaa4b37_medium.jpeg?v=13579367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062038"/>
            <a:ext cx="5127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https://upload.wikimedia.org/wikipedia/commons/thumb/3/3c/Gaelic_football_pitch_diagram.svg/2000px-Gaelic_football_pitch_diagram.svg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8001"/>
              </a:clrFrom>
              <a:clrTo>
                <a:srgbClr val="008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1111"/>
          <a:stretch>
            <a:fillRect/>
          </a:stretch>
        </p:blipFill>
        <p:spPr bwMode="auto">
          <a:xfrm>
            <a:off x="2824163" y="1176338"/>
            <a:ext cx="2441575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13" y="4598769"/>
            <a:ext cx="356520" cy="519080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4624640"/>
            <a:ext cx="218173" cy="481485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8" y="3899007"/>
            <a:ext cx="356520" cy="519080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34" y="3924878"/>
            <a:ext cx="218173" cy="481485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98" y="2381834"/>
            <a:ext cx="356520" cy="519080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84" y="2407705"/>
            <a:ext cx="218173" cy="481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1" y="1750472"/>
            <a:ext cx="356520" cy="519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7" y="1776343"/>
            <a:ext cx="218173" cy="481485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6" y="2381834"/>
            <a:ext cx="356520" cy="51908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2" y="2407705"/>
            <a:ext cx="218173" cy="481485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0" y="3899007"/>
            <a:ext cx="356520" cy="51908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6" y="3924878"/>
            <a:ext cx="218173" cy="481485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1" y="4598769"/>
            <a:ext cx="356520" cy="51908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7" y="4624640"/>
            <a:ext cx="218173" cy="481485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59" y="1750472"/>
            <a:ext cx="356520" cy="51908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45" y="1776343"/>
            <a:ext cx="218173" cy="481485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44" y="2381834"/>
            <a:ext cx="356520" cy="519080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30" y="2407705"/>
            <a:ext cx="218173" cy="481485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94" y="3899007"/>
            <a:ext cx="356520" cy="51908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80" y="3924878"/>
            <a:ext cx="218173" cy="481485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59" y="4598769"/>
            <a:ext cx="356520" cy="519080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45" y="4624640"/>
            <a:ext cx="218173" cy="481485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13" y="1750472"/>
            <a:ext cx="356520" cy="519080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776343"/>
            <a:ext cx="218173" cy="481485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95" y="5156640"/>
            <a:ext cx="356520" cy="519080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81" y="5182511"/>
            <a:ext cx="218173" cy="481485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3" y="3160677"/>
            <a:ext cx="356520" cy="519080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9" y="3186548"/>
            <a:ext cx="218173" cy="481485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6" y="3160677"/>
            <a:ext cx="356520" cy="519080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32" y="3186548"/>
            <a:ext cx="218173" cy="481485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53" y="4598769"/>
            <a:ext cx="356520" cy="519080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39" y="4624640"/>
            <a:ext cx="218173" cy="481485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88" y="3899007"/>
            <a:ext cx="356520" cy="519080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74" y="3924878"/>
            <a:ext cx="218173" cy="481485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38" y="2381834"/>
            <a:ext cx="356520" cy="519080"/>
          </a:xfrm>
          <a:prstGeom prst="rect">
            <a:avLst/>
          </a:prstGeom>
        </p:spPr>
      </p:pic>
      <p:pic>
        <p:nvPicPr>
          <p:cNvPr id="343" name="Picture 34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24" y="2407705"/>
            <a:ext cx="218173" cy="481485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51" y="1750472"/>
            <a:ext cx="356520" cy="519080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37" y="1776343"/>
            <a:ext cx="218173" cy="481485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36" y="2381834"/>
            <a:ext cx="356520" cy="519080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22" y="2407705"/>
            <a:ext cx="218173" cy="481485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40" y="3899007"/>
            <a:ext cx="356520" cy="519080"/>
          </a:xfrm>
          <a:prstGeom prst="rect">
            <a:avLst/>
          </a:prstGeom>
        </p:spPr>
      </p:pic>
      <p:pic>
        <p:nvPicPr>
          <p:cNvPr id="337" name="Picture 33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26" y="3924878"/>
            <a:ext cx="218173" cy="481485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51" y="4598769"/>
            <a:ext cx="356520" cy="519080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37" y="4624640"/>
            <a:ext cx="218173" cy="481485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99" y="1750472"/>
            <a:ext cx="356520" cy="519080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85" y="1776343"/>
            <a:ext cx="218173" cy="481485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84" y="2381834"/>
            <a:ext cx="356520" cy="519080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70" y="2407705"/>
            <a:ext cx="218173" cy="481485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34" y="3899007"/>
            <a:ext cx="356520" cy="519080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3924878"/>
            <a:ext cx="218173" cy="481485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99" y="4598769"/>
            <a:ext cx="356520" cy="519080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85" y="4624640"/>
            <a:ext cx="218173" cy="481485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53" y="1750472"/>
            <a:ext cx="356520" cy="519080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39" y="1776343"/>
            <a:ext cx="218173" cy="481485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35" y="5156640"/>
            <a:ext cx="356520" cy="519080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21" y="5182511"/>
            <a:ext cx="218173" cy="481485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63" y="3160677"/>
            <a:ext cx="356520" cy="519080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49" y="3186548"/>
            <a:ext cx="218173" cy="481485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6" y="3160677"/>
            <a:ext cx="356520" cy="519080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72" y="3186548"/>
            <a:ext cx="218173" cy="4814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135400">
            <a:off x="6765925" y="2895600"/>
            <a:ext cx="1604963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grpSp>
        <p:nvGrpSpPr>
          <p:cNvPr id="7238" name="Group 8"/>
          <p:cNvGrpSpPr>
            <a:grpSpLocks/>
          </p:cNvGrpSpPr>
          <p:nvPr/>
        </p:nvGrpSpPr>
        <p:grpSpPr bwMode="auto">
          <a:xfrm>
            <a:off x="5824538" y="3065463"/>
            <a:ext cx="2746375" cy="2574925"/>
            <a:chOff x="5976930" y="2725168"/>
            <a:chExt cx="2746450" cy="2576031"/>
          </a:xfrm>
        </p:grpSpPr>
        <p:grpSp>
          <p:nvGrpSpPr>
            <p:cNvPr id="7242" name="Group 6"/>
            <p:cNvGrpSpPr>
              <a:grpSpLocks/>
            </p:cNvGrpSpPr>
            <p:nvPr/>
          </p:nvGrpSpPr>
          <p:grpSpPr bwMode="auto">
            <a:xfrm>
              <a:off x="6004525" y="3414583"/>
              <a:ext cx="2703706" cy="519080"/>
              <a:chOff x="6016088" y="2372184"/>
              <a:chExt cx="2703706" cy="519080"/>
            </a:xfrm>
          </p:grpSpPr>
          <p:grpSp>
            <p:nvGrpSpPr>
              <p:cNvPr id="7291" name="Group 347"/>
              <p:cNvGrpSpPr>
                <a:grpSpLocks/>
              </p:cNvGrpSpPr>
              <p:nvPr/>
            </p:nvGrpSpPr>
            <p:grpSpPr bwMode="auto">
              <a:xfrm>
                <a:off x="6016088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49" name="Picture 348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50" name="Picture 349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92" name="Group 350"/>
              <p:cNvGrpSpPr>
                <a:grpSpLocks/>
              </p:cNvGrpSpPr>
              <p:nvPr/>
            </p:nvGrpSpPr>
            <p:grpSpPr bwMode="auto">
              <a:xfrm>
                <a:off x="8197960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52" name="Picture 35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53" name="Picture 35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93" name="Group 353"/>
              <p:cNvGrpSpPr>
                <a:grpSpLocks/>
              </p:cNvGrpSpPr>
              <p:nvPr/>
            </p:nvGrpSpPr>
            <p:grpSpPr bwMode="auto">
              <a:xfrm>
                <a:off x="7652492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55" name="Picture 35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56" name="Picture 35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94" name="Group 356"/>
              <p:cNvGrpSpPr>
                <a:grpSpLocks/>
              </p:cNvGrpSpPr>
              <p:nvPr/>
            </p:nvGrpSpPr>
            <p:grpSpPr bwMode="auto">
              <a:xfrm>
                <a:off x="7107024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58" name="Picture 357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59" name="Picture 358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95" name="Group 359"/>
              <p:cNvGrpSpPr>
                <a:grpSpLocks/>
              </p:cNvGrpSpPr>
              <p:nvPr/>
            </p:nvGrpSpPr>
            <p:grpSpPr bwMode="auto">
              <a:xfrm>
                <a:off x="6561556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61" name="Picture 360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62" name="Picture 361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43" name="Group 362"/>
            <p:cNvGrpSpPr>
              <a:grpSpLocks/>
            </p:cNvGrpSpPr>
            <p:nvPr/>
          </p:nvGrpSpPr>
          <p:grpSpPr bwMode="auto">
            <a:xfrm>
              <a:off x="6019674" y="2725168"/>
              <a:ext cx="2703706" cy="519080"/>
              <a:chOff x="6016088" y="2372184"/>
              <a:chExt cx="2703706" cy="519080"/>
            </a:xfrm>
          </p:grpSpPr>
          <p:grpSp>
            <p:nvGrpSpPr>
              <p:cNvPr id="7276" name="Group 363"/>
              <p:cNvGrpSpPr>
                <a:grpSpLocks/>
              </p:cNvGrpSpPr>
              <p:nvPr/>
            </p:nvGrpSpPr>
            <p:grpSpPr bwMode="auto">
              <a:xfrm>
                <a:off x="6016088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77" name="Picture 376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78" name="Picture 377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77" name="Group 364"/>
              <p:cNvGrpSpPr>
                <a:grpSpLocks/>
              </p:cNvGrpSpPr>
              <p:nvPr/>
            </p:nvGrpSpPr>
            <p:grpSpPr bwMode="auto">
              <a:xfrm>
                <a:off x="8197960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75" name="Picture 37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76" name="Picture 37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78" name="Group 365"/>
              <p:cNvGrpSpPr>
                <a:grpSpLocks/>
              </p:cNvGrpSpPr>
              <p:nvPr/>
            </p:nvGrpSpPr>
            <p:grpSpPr bwMode="auto">
              <a:xfrm>
                <a:off x="7652492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73" name="Picture 372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74" name="Picture 373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79" name="Group 366"/>
              <p:cNvGrpSpPr>
                <a:grpSpLocks/>
              </p:cNvGrpSpPr>
              <p:nvPr/>
            </p:nvGrpSpPr>
            <p:grpSpPr bwMode="auto">
              <a:xfrm>
                <a:off x="7107024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71" name="Picture 370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72" name="Picture 371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80" name="Group 367"/>
              <p:cNvGrpSpPr>
                <a:grpSpLocks/>
              </p:cNvGrpSpPr>
              <p:nvPr/>
            </p:nvGrpSpPr>
            <p:grpSpPr bwMode="auto">
              <a:xfrm>
                <a:off x="6561556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69" name="Picture 368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70" name="Picture 369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44" name="Group 378"/>
            <p:cNvGrpSpPr>
              <a:grpSpLocks/>
            </p:cNvGrpSpPr>
            <p:nvPr/>
          </p:nvGrpSpPr>
          <p:grpSpPr bwMode="auto">
            <a:xfrm>
              <a:off x="5976930" y="4782119"/>
              <a:ext cx="2703706" cy="519080"/>
              <a:chOff x="6016088" y="2372184"/>
              <a:chExt cx="2703706" cy="519080"/>
            </a:xfrm>
          </p:grpSpPr>
          <p:grpSp>
            <p:nvGrpSpPr>
              <p:cNvPr id="7261" name="Group 379"/>
              <p:cNvGrpSpPr>
                <a:grpSpLocks/>
              </p:cNvGrpSpPr>
              <p:nvPr/>
            </p:nvGrpSpPr>
            <p:grpSpPr bwMode="auto">
              <a:xfrm>
                <a:off x="6016088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93" name="Picture 392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94" name="Picture 393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62" name="Group 380"/>
              <p:cNvGrpSpPr>
                <a:grpSpLocks/>
              </p:cNvGrpSpPr>
              <p:nvPr/>
            </p:nvGrpSpPr>
            <p:grpSpPr bwMode="auto">
              <a:xfrm>
                <a:off x="8197960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91" name="Picture 390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92" name="Picture 391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63" name="Group 381"/>
              <p:cNvGrpSpPr>
                <a:grpSpLocks/>
              </p:cNvGrpSpPr>
              <p:nvPr/>
            </p:nvGrpSpPr>
            <p:grpSpPr bwMode="auto">
              <a:xfrm>
                <a:off x="7652492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89" name="Picture 388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90" name="Picture 389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64" name="Group 382"/>
              <p:cNvGrpSpPr>
                <a:grpSpLocks/>
              </p:cNvGrpSpPr>
              <p:nvPr/>
            </p:nvGrpSpPr>
            <p:grpSpPr bwMode="auto">
              <a:xfrm>
                <a:off x="7107024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87" name="Picture 386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88" name="Picture 387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65" name="Group 383"/>
              <p:cNvGrpSpPr>
                <a:grpSpLocks/>
              </p:cNvGrpSpPr>
              <p:nvPr/>
            </p:nvGrpSpPr>
            <p:grpSpPr bwMode="auto">
              <a:xfrm>
                <a:off x="6561556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385" name="Picture 38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386" name="Picture 38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45" name="Group 394"/>
            <p:cNvGrpSpPr>
              <a:grpSpLocks/>
            </p:cNvGrpSpPr>
            <p:nvPr/>
          </p:nvGrpSpPr>
          <p:grpSpPr bwMode="auto">
            <a:xfrm>
              <a:off x="5992079" y="4092704"/>
              <a:ext cx="2703706" cy="519080"/>
              <a:chOff x="6016088" y="2372184"/>
              <a:chExt cx="2703706" cy="519080"/>
            </a:xfrm>
          </p:grpSpPr>
          <p:grpSp>
            <p:nvGrpSpPr>
              <p:cNvPr id="7246" name="Group 395"/>
              <p:cNvGrpSpPr>
                <a:grpSpLocks/>
              </p:cNvGrpSpPr>
              <p:nvPr/>
            </p:nvGrpSpPr>
            <p:grpSpPr bwMode="auto">
              <a:xfrm>
                <a:off x="6016088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409" name="Picture 408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410" name="Picture 409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47" name="Group 396"/>
              <p:cNvGrpSpPr>
                <a:grpSpLocks/>
              </p:cNvGrpSpPr>
              <p:nvPr/>
            </p:nvGrpSpPr>
            <p:grpSpPr bwMode="auto">
              <a:xfrm>
                <a:off x="8197960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407" name="Picture 406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408" name="Picture 407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48" name="Group 397"/>
              <p:cNvGrpSpPr>
                <a:grpSpLocks/>
              </p:cNvGrpSpPr>
              <p:nvPr/>
            </p:nvGrpSpPr>
            <p:grpSpPr bwMode="auto">
              <a:xfrm>
                <a:off x="7652492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405" name="Picture 40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406" name="Picture 40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49" name="Group 398"/>
              <p:cNvGrpSpPr>
                <a:grpSpLocks/>
              </p:cNvGrpSpPr>
              <p:nvPr/>
            </p:nvGrpSpPr>
            <p:grpSpPr bwMode="auto">
              <a:xfrm>
                <a:off x="7107024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403" name="Picture 402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404" name="Picture 403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  <p:grpSp>
            <p:nvGrpSpPr>
              <p:cNvPr id="7250" name="Group 399"/>
              <p:cNvGrpSpPr>
                <a:grpSpLocks/>
              </p:cNvGrpSpPr>
              <p:nvPr/>
            </p:nvGrpSpPr>
            <p:grpSpPr bwMode="auto">
              <a:xfrm>
                <a:off x="6561556" y="2372184"/>
                <a:ext cx="521834" cy="519080"/>
                <a:chOff x="593283" y="328614"/>
                <a:chExt cx="521834" cy="519080"/>
              </a:xfrm>
            </p:grpSpPr>
            <p:pic>
              <p:nvPicPr>
                <p:cNvPr id="401" name="Picture 400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597" y="328614"/>
                  <a:ext cx="356520" cy="519080"/>
                </a:xfrm>
                <a:prstGeom prst="rect">
                  <a:avLst/>
                </a:prstGeom>
              </p:spPr>
            </p:pic>
            <p:pic>
              <p:nvPicPr>
                <p:cNvPr id="402" name="Picture 401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3" y="354485"/>
                  <a:ext cx="218173" cy="48148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5" name="Group 134"/>
          <p:cNvGrpSpPr>
            <a:grpSpLocks/>
          </p:cNvGrpSpPr>
          <p:nvPr/>
        </p:nvGrpSpPr>
        <p:grpSpPr bwMode="auto">
          <a:xfrm>
            <a:off x="-24400" y="982285"/>
            <a:ext cx="8955911" cy="4903966"/>
            <a:chOff x="-109071" y="140190"/>
            <a:chExt cx="9393643" cy="5796815"/>
          </a:xfrm>
        </p:grpSpPr>
        <p:sp>
          <p:nvSpPr>
            <p:cNvPr id="136" name="Rectangle 135"/>
            <p:cNvSpPr/>
            <p:nvPr/>
          </p:nvSpPr>
          <p:spPr>
            <a:xfrm>
              <a:off x="110497" y="140190"/>
              <a:ext cx="9028502" cy="579681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E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-109071" y="1910931"/>
              <a:ext cx="9393643" cy="17545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How healthy is your membership?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8703542" cy="15696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Statistic: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latin typeface="+mn-lt"/>
              </a:rPr>
              <a:t>In a 100 member club, 17 are tobacco users . </a:t>
            </a:r>
            <a:endParaRPr lang="en-GB" sz="3600" b="1" i="1" u="sng" dirty="0"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2568"/>
            <a:ext cx="8559526" cy="4786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D0A161-4682-4700-BEE9-EFAA960C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706248"/>
            <a:ext cx="1728192" cy="60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3444"/>
            <a:ext cx="9144000" cy="1631216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Statistic: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latin typeface="+mn-lt"/>
              </a:rPr>
              <a:t>50% of those tobacco users will die from a tobacco  related disease!</a:t>
            </a:r>
            <a:r>
              <a:rPr lang="en-GB" sz="3000" b="1" dirty="0">
                <a:latin typeface="+mn-lt"/>
              </a:rPr>
              <a:t> </a:t>
            </a:r>
            <a:endParaRPr lang="en-GB" sz="3000" b="1" dirty="0">
              <a:latin typeface="+mn-lt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7" y="1834660"/>
            <a:ext cx="8541236" cy="5041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8214" y="593657"/>
            <a:ext cx="4704588" cy="978408"/>
          </a:xfrm>
        </p:spPr>
        <p:txBody>
          <a:bodyPr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sz="3500" b="1" dirty="0">
                <a:latin typeface="+mn-lt"/>
                <a:cs typeface="Times New Roman" pitchFamily="18" charset="0"/>
              </a:rPr>
              <a:t>Partnerships &amp; Collaborations</a:t>
            </a:r>
            <a:endParaRPr lang="en-IE" sz="35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844824"/>
            <a:ext cx="5184576" cy="482453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IE" sz="1500" dirty="0"/>
          </a:p>
          <a:p>
            <a:pPr fontAlgn="auto">
              <a:spcAft>
                <a:spcPts val="0"/>
              </a:spcAft>
              <a:defRPr/>
            </a:pPr>
            <a:r>
              <a:rPr lang="en-IE" sz="2000" dirty="0">
                <a:cs typeface="Times New Roman" pitchFamily="18" charset="0"/>
              </a:rPr>
              <a:t>Seek ambassadors within the club &amp; community who will support the initiative (club/county players etc.)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000" dirty="0">
                <a:cs typeface="Times New Roman" pitchFamily="18" charset="0"/>
              </a:rPr>
              <a:t>Build relationship with other Healthy Clubs who have successfully implemented a Smoke Free Policy 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000" dirty="0">
                <a:cs typeface="Times New Roman" pitchFamily="18" charset="0"/>
              </a:rPr>
              <a:t>Stop Smoking Specialists/Health Promotion &amp; Improvement Officers/ </a:t>
            </a:r>
            <a:r>
              <a:rPr lang="en-GB" sz="2000" dirty="0">
                <a:cs typeface="Times New Roman" pitchFamily="18" charset="0"/>
              </a:rPr>
              <a:t>H</a:t>
            </a:r>
            <a:r>
              <a:rPr lang="en-GB" sz="2000" dirty="0"/>
              <a:t>ealth &amp; Social Wellbeing Improvement Officers</a:t>
            </a:r>
          </a:p>
          <a:p>
            <a:pPr fontAlgn="auto">
              <a:spcAft>
                <a:spcPts val="0"/>
              </a:spcAft>
              <a:defRPr/>
            </a:pPr>
            <a:r>
              <a:rPr lang="en-IE" sz="2000" dirty="0">
                <a:cs typeface="Times New Roman" pitchFamily="18" charset="0"/>
              </a:rPr>
              <a:t>Local pharmacist, nurse, GP etc.</a:t>
            </a:r>
            <a:endParaRPr lang="en-GB" sz="2000" dirty="0"/>
          </a:p>
          <a:p>
            <a:pPr fontAlgn="auto">
              <a:spcAft>
                <a:spcPts val="0"/>
              </a:spcAft>
              <a:defRPr/>
            </a:pPr>
            <a:r>
              <a:rPr lang="en-GB" sz="2000" dirty="0"/>
              <a:t>Local schools – smoke free poster competition</a:t>
            </a:r>
            <a:endParaRPr lang="en-IE" sz="2000" dirty="0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27DA4DA-B144-4FAB-BF30-D6EEE6B4D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 r="3" b="21087"/>
          <a:stretch/>
        </p:blipFill>
        <p:spPr>
          <a:xfrm>
            <a:off x="19" y="3172569"/>
            <a:ext cx="3533636" cy="3685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B3AEA2-A578-3FE7-6572-7F738428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3533636" cy="3172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786</Words>
  <Application>Microsoft Office PowerPoint</Application>
  <PresentationFormat>On-screen Show (4:3)</PresentationFormat>
  <Paragraphs>94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Custom Design</vt:lpstr>
      <vt:lpstr>Office Theme</vt:lpstr>
      <vt:lpstr>PowerPoint Presentation</vt:lpstr>
      <vt:lpstr> Key Message</vt:lpstr>
      <vt:lpstr> Why?</vt:lpstr>
      <vt:lpstr>Planning and Policy </vt:lpstr>
      <vt:lpstr> Smoke Free GAA Clubs:  Why is smoking tobacco a  problem? </vt:lpstr>
      <vt:lpstr>PowerPoint Presentation</vt:lpstr>
      <vt:lpstr>PowerPoint Presentation</vt:lpstr>
      <vt:lpstr>PowerPoint Presentation</vt:lpstr>
      <vt:lpstr>Partnerships &amp; Collaborations</vt:lpstr>
      <vt:lpstr>Activities </vt:lpstr>
      <vt:lpstr>PowerPoint Presentation</vt:lpstr>
      <vt:lpstr> Supervision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Aoife O'Brien</dc:creator>
  <cp:lastModifiedBy>Brid O'Dwyer</cp:lastModifiedBy>
  <cp:revision>13</cp:revision>
  <dcterms:created xsi:type="dcterms:W3CDTF">2020-07-07T10:25:12Z</dcterms:created>
  <dcterms:modified xsi:type="dcterms:W3CDTF">2023-06-02T14:53:47Z</dcterms:modified>
</cp:coreProperties>
</file>