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73" r:id="rId3"/>
    <p:sldId id="271" r:id="rId4"/>
    <p:sldId id="279" r:id="rId5"/>
    <p:sldId id="276" r:id="rId6"/>
    <p:sldId id="277" r:id="rId7"/>
    <p:sldId id="274" r:id="rId8"/>
    <p:sldId id="280" r:id="rId9"/>
    <p:sldId id="261" r:id="rId10"/>
    <p:sldId id="263" r:id="rId11"/>
    <p:sldId id="262" r:id="rId12"/>
    <p:sldId id="260" r:id="rId13"/>
    <p:sldId id="281" r:id="rId14"/>
    <p:sldId id="282" r:id="rId15"/>
    <p:sldId id="266" r:id="rId16"/>
    <p:sldId id="265" r:id="rId17"/>
    <p:sldId id="258" r:id="rId18"/>
    <p:sldId id="267" r:id="rId19"/>
    <p:sldId id="268" r:id="rId20"/>
    <p:sldId id="270" r:id="rId21"/>
    <p:sldId id="27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C472864-74C1-477F-967F-CF02794233BA}" type="datetimeFigureOut">
              <a:rPr lang="en-IE"/>
              <a:pPr>
                <a:defRPr/>
              </a:pPr>
              <a:t>15/04/2016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E6CB6F1-8F80-4D38-A45C-F1AD46538ADD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0873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1241425"/>
            <a:ext cx="4464050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B769A7-5677-4246-A88B-A2008A6CA14C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9078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1241425"/>
            <a:ext cx="4464050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D8558C-2ED8-4CD5-AE87-46B39DA2BDBA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1107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1241425"/>
            <a:ext cx="4464050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9AA54F-1A13-497D-A3F4-95BB3D9F4063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652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sh.ie/Home/Home_Page/index.html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SH Ireland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6513"/>
            <a:ext cx="1500188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lang="en-IE" sz="3600" b="1" smtClean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IE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29C08-3724-4566-91D4-F5D470A60AEA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898BE-8683-4AB3-97DB-500747E578D0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7474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41CFB-39F2-44AD-BB7B-896D618E4D55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AE3C3-47EB-4EE9-AB27-5C977B129843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8271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B84A2-FD21-43D2-AAC8-6014E9276D82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0EA89-9483-49D8-8645-724C12825684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34654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DEFAF-7C45-4B57-80A7-3E4FDFD3B5C2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C7CDA-9C52-4258-B3EA-6FD2D98D384B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60440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052E1-FFB9-4806-B05C-8B3E522A3757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DAC00-ED54-4113-B152-55E9646AED3F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24932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A0D6E-48F7-4FB2-BDFE-86093AE6519D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06C92-779F-48EC-894A-C91B5812CAFF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32643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52C29-1639-44DC-B8FD-24E4C33402FD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570F-6392-46A8-B288-501A819D4A14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88125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7867B-7844-434F-83CE-31952CC4278D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25154-7FC6-459C-8572-B1EB28C9F411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9708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B894-B3AB-4C28-8B5A-6EDB61929496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F6360-4385-4BFC-851D-008F9E34C005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2110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B58AD-2CE5-48DD-A0E8-59E670A3571E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7DEA8-4887-4C95-9214-04E19C89C20C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662171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A2E6-0515-4C6C-AA8E-D733F7DFAE11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C27D0-E264-4543-AF70-6AF7F5F46B2F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7591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CB3C2-1D76-464B-8619-A15747A9E70A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461B6-DC34-4857-96C3-AC98BCEDBFEE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333682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B7804-3685-4F17-BCEE-FD7311E51B23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23010-4D5F-4CD9-B78B-FCB17900F6FD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65015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363A6-AB03-4D0A-84AD-B6A6E5CF2748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3A63-77CA-44C0-B353-C6697450B9F7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6963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ECCF7-6BBA-4C07-92D6-914F10A0621E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8ACEC-099C-4EC2-9F49-232464A17022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398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AB10-B795-4EF8-8214-5F2E6241BC7F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A1F56-DC17-4811-8BFA-9BAC4166BDA0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422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FFB91-DD3E-4B72-B7FD-DC42BF13DBA5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FDC18-F5D2-4C4E-9356-1735A179DCF3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7683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44D73-0668-41E0-A682-22FB370EA013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5F4DF-B356-45BB-ACF7-04D5EBC85D74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5460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31061-87A8-4CFE-94C6-E359A2B2FE1B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3CAF9-90FF-4F5D-9477-EDA8EA4C206B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5275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394BF-0DB2-4B9B-8A86-FF602C17B888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36D0B-3C2C-441F-B006-88DD7781D62B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7460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E5FBA-A9B2-4A72-A55D-C2783643B112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7EEA5-52C7-4594-B83A-BC4A199F8A11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6807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38CD4-72FA-493E-8A07-C6CBA0A00038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E73A0-C09F-41F7-BF1E-8984D9C2BE5A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8664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IE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IE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E73DAA-A0C1-433A-A19E-B8567BAC582B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CB371E-6119-4298-8195-855726581A5F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IE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IE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330F089-74FD-432D-901C-D38C507A9F80}" type="datetimeFigureOut">
              <a:rPr lang="en-IE"/>
              <a:pPr>
                <a:defRPr/>
              </a:pPr>
              <a:t>15/04/2016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6695CE-D81F-438B-B22B-EDE59269BE9F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tadiumvibe.com/wp-content/uploads/2009/07/croke-park-stadium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773238"/>
            <a:ext cx="4321175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233834" y="620713"/>
            <a:ext cx="634321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IE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Tobacco- </a:t>
            </a:r>
            <a:r>
              <a:rPr lang="en-IE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GAA Clubs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1558925" y="4508500"/>
            <a:ext cx="684053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IE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Going </a:t>
            </a:r>
            <a:r>
              <a:rPr lang="en-IE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Tobacco-free </a:t>
            </a:r>
            <a:endParaRPr lang="en-IE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IE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New Opportunity for GAA Clubs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333375"/>
            <a:ext cx="1919288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Tobacco</a:t>
            </a: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-free </a:t>
            </a: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GAA Clubs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E" sz="3900" b="1" dirty="0">
                <a:latin typeface="Times New Roman" pitchFamily="18" charset="0"/>
                <a:cs typeface="Times New Roman" pitchFamily="18" charset="0"/>
              </a:rPr>
              <a:t>Zero </a:t>
            </a:r>
            <a:r>
              <a:rPr lang="en-IE" sz="3900" b="1" dirty="0" smtClean="0">
                <a:latin typeface="Times New Roman" pitchFamily="18" charset="0"/>
                <a:cs typeface="Times New Roman" pitchFamily="18" charset="0"/>
              </a:rPr>
              <a:t>Tolerance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sz="3000" dirty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IE" sz="3000" dirty="0" smtClean="0">
                <a:latin typeface="Times New Roman" pitchFamily="18" charset="0"/>
                <a:cs typeface="Times New Roman" pitchFamily="18" charset="0"/>
              </a:rPr>
              <a:t>well established </a:t>
            </a:r>
            <a:r>
              <a:rPr lang="en-IE" sz="3000" dirty="0">
                <a:latin typeface="Times New Roman" pitchFamily="18" charset="0"/>
                <a:cs typeface="Times New Roman" pitchFamily="18" charset="0"/>
              </a:rPr>
              <a:t>that the best outcomes emerge from a zero tolerance policy both in regard to going </a:t>
            </a:r>
            <a:r>
              <a:rPr lang="en-IE" sz="3000" dirty="0" smtClean="0">
                <a:latin typeface="Times New Roman" pitchFamily="18" charset="0"/>
                <a:cs typeface="Times New Roman" pitchFamily="18" charset="0"/>
              </a:rPr>
              <a:t>tobacco</a:t>
            </a:r>
            <a:r>
              <a:rPr lang="en-IE" sz="3000" dirty="0" smtClean="0">
                <a:latin typeface="Times New Roman" pitchFamily="18" charset="0"/>
                <a:cs typeface="Times New Roman" pitchFamily="18" charset="0"/>
              </a:rPr>
              <a:t>-free </a:t>
            </a:r>
            <a:r>
              <a:rPr lang="en-IE" sz="3000" dirty="0">
                <a:latin typeface="Times New Roman" pitchFamily="18" charset="0"/>
                <a:cs typeface="Times New Roman" pitchFamily="18" charset="0"/>
              </a:rPr>
              <a:t>and staying </a:t>
            </a:r>
            <a:r>
              <a:rPr lang="en-IE" sz="3000" dirty="0" smtClean="0">
                <a:latin typeface="Times New Roman" pitchFamily="18" charset="0"/>
                <a:cs typeface="Times New Roman" pitchFamily="18" charset="0"/>
              </a:rPr>
              <a:t>tobacco-free</a:t>
            </a:r>
            <a:r>
              <a:rPr lang="en-IE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sz="3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sz="3000" dirty="0">
                <a:latin typeface="Times New Roman" pitchFamily="18" charset="0"/>
                <a:cs typeface="Times New Roman" pitchFamily="18" charset="0"/>
              </a:rPr>
              <a:t>Consider banning smoking in the entire geographical area to include sports fields and facilities, irrespective of how large the overall facility is.</a:t>
            </a:r>
          </a:p>
          <a:p>
            <a:pPr fontAlgn="auto">
              <a:spcAft>
                <a:spcPts val="0"/>
              </a:spcAft>
              <a:defRPr/>
            </a:pPr>
            <a:endParaRPr lang="en-IE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1" y="155575"/>
            <a:ext cx="1316906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822325"/>
            <a:ext cx="8229600" cy="654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Tobacco-free </a:t>
            </a: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GAA Clubs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E" sz="3600" b="1" dirty="0" smtClean="0">
                <a:latin typeface="Times New Roman" pitchFamily="18" charset="0"/>
                <a:cs typeface="Times New Roman" pitchFamily="18" charset="0"/>
              </a:rPr>
              <a:t>Partners &amp; Liaising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dirty="0"/>
          </a:p>
          <a:p>
            <a:pPr fontAlgn="auto">
              <a:spcAft>
                <a:spcPts val="0"/>
              </a:spcAft>
              <a:defRPr/>
            </a:pPr>
            <a:r>
              <a:rPr lang="en-IE" sz="2700" dirty="0" smtClean="0">
                <a:latin typeface="Times New Roman" pitchFamily="18" charset="0"/>
                <a:cs typeface="Times New Roman" pitchFamily="18" charset="0"/>
              </a:rPr>
              <a:t>Find ambassadors within </a:t>
            </a:r>
            <a:r>
              <a:rPr lang="en-IE" sz="27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E" sz="2700" dirty="0" smtClean="0">
                <a:latin typeface="Times New Roman" pitchFamily="18" charset="0"/>
                <a:cs typeface="Times New Roman" pitchFamily="18" charset="0"/>
              </a:rPr>
              <a:t>club/community who will support the initiative</a:t>
            </a:r>
            <a:r>
              <a:rPr lang="en-IE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E" sz="2700" dirty="0" smtClean="0">
                <a:latin typeface="Times New Roman" pitchFamily="18" charset="0"/>
                <a:cs typeface="Times New Roman" pitchFamily="18" charset="0"/>
              </a:rPr>
              <a:t>(club/county players etc.)</a:t>
            </a:r>
            <a:endParaRPr lang="en-IE" sz="27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sz="2700" dirty="0" smtClean="0">
                <a:latin typeface="Times New Roman" pitchFamily="18" charset="0"/>
                <a:cs typeface="Times New Roman" pitchFamily="18" charset="0"/>
              </a:rPr>
              <a:t>Build relationship with St. John’s Volunteers (mentor club) who </a:t>
            </a:r>
            <a:r>
              <a:rPr lang="en-IE" sz="2700" dirty="0">
                <a:latin typeface="Times New Roman" pitchFamily="18" charset="0"/>
                <a:cs typeface="Times New Roman" pitchFamily="18" charset="0"/>
              </a:rPr>
              <a:t>have achieved </a:t>
            </a:r>
            <a:r>
              <a:rPr lang="en-IE" sz="2700" dirty="0" smtClean="0">
                <a:latin typeface="Times New Roman" pitchFamily="18" charset="0"/>
                <a:cs typeface="Times New Roman" pitchFamily="18" charset="0"/>
              </a:rPr>
              <a:t>success </a:t>
            </a:r>
          </a:p>
          <a:p>
            <a:pPr fontAlgn="auto">
              <a:spcAft>
                <a:spcPts val="0"/>
              </a:spcAft>
              <a:defRPr/>
            </a:pPr>
            <a:r>
              <a:rPr lang="en-IE" sz="2700" dirty="0" smtClean="0">
                <a:latin typeface="Times New Roman" pitchFamily="18" charset="0"/>
                <a:cs typeface="Times New Roman" pitchFamily="18" charset="0"/>
              </a:rPr>
              <a:t>Local pharmacist, nurse, GP etc.</a:t>
            </a:r>
          </a:p>
          <a:p>
            <a:pPr fontAlgn="auto">
              <a:spcAft>
                <a:spcPts val="0"/>
              </a:spcAft>
              <a:defRPr/>
            </a:pPr>
            <a:r>
              <a:rPr lang="en-IE" sz="27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E" sz="2700" dirty="0" smtClean="0">
                <a:latin typeface="Times New Roman" pitchFamily="18" charset="0"/>
                <a:cs typeface="Times New Roman" pitchFamily="18" charset="0"/>
              </a:rPr>
              <a:t>moking cessation officers/health promotion officer </a:t>
            </a:r>
            <a:endParaRPr lang="en-IE" dirty="0"/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512168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Tobacco-free </a:t>
            </a:r>
            <a:r>
              <a:rPr lang="en-IE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GAA Clubs</a:t>
            </a:r>
            <a:endParaRPr lang="en-IE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E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endParaRPr lang="en-IE" dirty="0" smtClean="0"/>
          </a:p>
          <a:p>
            <a:pPr fontAlgn="auto">
              <a:spcAft>
                <a:spcPts val="0"/>
              </a:spcAft>
              <a:defRPr/>
            </a:pPr>
            <a:r>
              <a:rPr lang="en-IE" dirty="0">
                <a:latin typeface="Times New Roman" pitchFamily="18" charset="0"/>
                <a:cs typeface="Times New Roman" pitchFamily="18" charset="0"/>
              </a:rPr>
              <a:t>Develop visible and clear-cut no smoking signage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E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dirty="0">
                <a:latin typeface="Times New Roman" pitchFamily="18" charset="0"/>
                <a:cs typeface="Times New Roman" pitchFamily="18" charset="0"/>
              </a:rPr>
              <a:t>All breaches must be addressed promptly and firmly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Inform all members, volunteers, parents, coaches, players, etc. </a:t>
            </a:r>
            <a:endParaRPr lang="en-IE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dirty="0"/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5575"/>
            <a:ext cx="1316906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Tobacco</a:t>
            </a:r>
            <a:r>
              <a:rPr lang="en-IE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-free </a:t>
            </a:r>
            <a:r>
              <a:rPr lang="en-IE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GAA Clubs</a:t>
            </a:r>
            <a:endParaRPr lang="en-IE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E" sz="3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endParaRPr lang="en-IE" dirty="0" smtClean="0"/>
          </a:p>
          <a:p>
            <a:pPr fontAlgn="auto">
              <a:spcAft>
                <a:spcPts val="0"/>
              </a:spcAft>
              <a:defRPr/>
            </a:pP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Cessation </a:t>
            </a:r>
            <a:r>
              <a:rPr lang="en-IE" dirty="0">
                <a:latin typeface="Times New Roman" pitchFamily="18" charset="0"/>
                <a:cs typeface="Times New Roman" pitchFamily="18" charset="0"/>
              </a:rPr>
              <a:t>programmes should be put in place and widely advertised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IE" dirty="0">
                <a:latin typeface="Times New Roman" pitchFamily="18" charset="0"/>
                <a:cs typeface="Times New Roman" pitchFamily="18" charset="0"/>
              </a:rPr>
              <a:t>Signpost individuals who want to quit to relevant resources</a:t>
            </a:r>
          </a:p>
          <a:p>
            <a:pPr fontAlgn="auto">
              <a:spcAft>
                <a:spcPts val="0"/>
              </a:spcAft>
              <a:defRPr/>
            </a:pPr>
            <a:r>
              <a:rPr lang="en-IE" dirty="0">
                <a:latin typeface="Times New Roman" pitchFamily="18" charset="0"/>
                <a:cs typeface="Times New Roman" pitchFamily="18" charset="0"/>
              </a:rPr>
              <a:t>Promote &amp; distribute fliers </a:t>
            </a:r>
            <a:endParaRPr lang="en-IE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Monitor compliance</a:t>
            </a:r>
          </a:p>
          <a:p>
            <a:pPr fontAlgn="auto">
              <a:spcAft>
                <a:spcPts val="0"/>
              </a:spcAft>
              <a:defRPr/>
            </a:pPr>
            <a:endParaRPr lang="en-IE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IE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IE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IE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IE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IE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dirty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5575"/>
            <a:ext cx="1388914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91512" cy="7254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Tobacco-free </a:t>
            </a: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GAA Clubs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E" sz="6500" b="1" dirty="0" smtClean="0">
                <a:latin typeface="Times New Roman" pitchFamily="18" charset="0"/>
                <a:cs typeface="Times New Roman" pitchFamily="18" charset="0"/>
              </a:rPr>
              <a:t>The Club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sz="5100" dirty="0">
                <a:latin typeface="Times New Roman" pitchFamily="18" charset="0"/>
                <a:cs typeface="Times New Roman" pitchFamily="18" charset="0"/>
              </a:rPr>
              <a:t>Remember, smokers will be the main beneficiaries of the policy.  </a:t>
            </a:r>
          </a:p>
          <a:p>
            <a:pPr fontAlgn="auto">
              <a:spcAft>
                <a:spcPts val="0"/>
              </a:spcAft>
              <a:defRPr/>
            </a:pPr>
            <a:r>
              <a:rPr lang="en-IE" sz="5100" dirty="0">
                <a:latin typeface="Times New Roman" pitchFamily="18" charset="0"/>
                <a:cs typeface="Times New Roman" pitchFamily="18" charset="0"/>
              </a:rPr>
              <a:t>The environment will be healthier for everyone</a:t>
            </a:r>
            <a:r>
              <a:rPr lang="en-IE" sz="5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E" sz="51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sz="5100" dirty="0">
                <a:latin typeface="Times New Roman" pitchFamily="18" charset="0"/>
                <a:cs typeface="Times New Roman" pitchFamily="18" charset="0"/>
              </a:rPr>
              <a:t>The cost of cleaning waste will be reduced</a:t>
            </a:r>
            <a:r>
              <a:rPr lang="en-IE" sz="5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E" sz="51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sz="5100" dirty="0">
                <a:latin typeface="Times New Roman" pitchFamily="18" charset="0"/>
                <a:cs typeface="Times New Roman" pitchFamily="18" charset="0"/>
              </a:rPr>
              <a:t>A high percentage of smokers will quit and many others will not commence the smoking habit as a direct result of the </a:t>
            </a:r>
            <a:r>
              <a:rPr lang="en-IE" sz="5100" dirty="0" smtClean="0">
                <a:latin typeface="Times New Roman" pitchFamily="18" charset="0"/>
                <a:cs typeface="Times New Roman" pitchFamily="18" charset="0"/>
              </a:rPr>
              <a:t>tobacco-free </a:t>
            </a:r>
            <a:r>
              <a:rPr lang="en-IE" sz="5100" dirty="0">
                <a:latin typeface="Times New Roman" pitchFamily="18" charset="0"/>
                <a:cs typeface="Times New Roman" pitchFamily="18" charset="0"/>
              </a:rPr>
              <a:t>policy</a:t>
            </a:r>
            <a:r>
              <a:rPr lang="en-IE" sz="5100" dirty="0" smtClean="0">
                <a:latin typeface="Times New Roman" pitchFamily="18" charset="0"/>
                <a:cs typeface="Times New Roman" pitchFamily="18" charset="0"/>
              </a:rPr>
              <a:t>. The GAA will be protecting its young people.</a:t>
            </a:r>
          </a:p>
          <a:p>
            <a:pPr fontAlgn="auto">
              <a:spcAft>
                <a:spcPts val="0"/>
              </a:spcAft>
              <a:defRPr/>
            </a:pPr>
            <a:endParaRPr lang="en-IE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sz="3600" b="1" dirty="0" smtClean="0">
                <a:latin typeface="Times New Roman" pitchFamily="18" charset="0"/>
                <a:cs typeface="Times New Roman" pitchFamily="18" charset="0"/>
              </a:rPr>
              <a:t>GAA CAN BECOME A WORLD LEADER IN </a:t>
            </a:r>
            <a:r>
              <a:rPr lang="en-IE" sz="3600" b="1" dirty="0" smtClean="0">
                <a:latin typeface="Times New Roman" pitchFamily="18" charset="0"/>
                <a:cs typeface="Times New Roman" pitchFamily="18" charset="0"/>
              </a:rPr>
              <a:t>TOBACCO FREE</a:t>
            </a:r>
            <a:endParaRPr lang="en-IE" sz="36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IE" dirty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1" y="209550"/>
            <a:ext cx="1124248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Tobacco-free </a:t>
            </a: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GAA Club</a:t>
            </a:r>
            <a:r>
              <a:rPr lang="en-IE" b="1" dirty="0">
                <a:latin typeface="Times New Roman" pitchFamily="18" charset="0"/>
                <a:cs typeface="Times New Roman" pitchFamily="18" charset="0"/>
              </a:rPr>
              <a:t>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E" sz="3600" b="1" dirty="0" smtClean="0">
                <a:latin typeface="Times New Roman" pitchFamily="18" charset="0"/>
                <a:cs typeface="Times New Roman" pitchFamily="18" charset="0"/>
              </a:rPr>
              <a:t>Grass-Roots Approach</a:t>
            </a:r>
          </a:p>
          <a:p>
            <a:pPr fontAlgn="auto">
              <a:spcAft>
                <a:spcPts val="0"/>
              </a:spcAft>
              <a:defRPr/>
            </a:pP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Encourage </a:t>
            </a:r>
            <a:r>
              <a:rPr lang="en-IE" dirty="0">
                <a:latin typeface="Times New Roman" pitchFamily="18" charset="0"/>
                <a:cs typeface="Times New Roman" pitchFamily="18" charset="0"/>
              </a:rPr>
              <a:t>a grass-roots approach to non-smoking e.g. 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Have support al local level not just a directive from on high. 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sz="3500" b="1" dirty="0" smtClean="0">
                <a:latin typeface="Times New Roman" pitchFamily="18" charset="0"/>
                <a:cs typeface="Times New Roman" pitchFamily="18" charset="0"/>
              </a:rPr>
              <a:t>Consider first club, first county to be </a:t>
            </a:r>
            <a:r>
              <a:rPr lang="en-IE" sz="3500" b="1" dirty="0" smtClean="0">
                <a:latin typeface="Times New Roman" pitchFamily="18" charset="0"/>
                <a:cs typeface="Times New Roman" pitchFamily="18" charset="0"/>
              </a:rPr>
              <a:t>tobacco- </a:t>
            </a:r>
            <a:r>
              <a:rPr lang="en-IE" sz="3500" b="1" dirty="0" smtClean="0">
                <a:latin typeface="Times New Roman" pitchFamily="18" charset="0"/>
                <a:cs typeface="Times New Roman" pitchFamily="18" charset="0"/>
              </a:rPr>
              <a:t>free etc.</a:t>
            </a:r>
            <a:endParaRPr lang="en-IE" sz="35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I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209550"/>
            <a:ext cx="1387475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36588" y="673100"/>
            <a:ext cx="8229600" cy="927100"/>
          </a:xfrm>
        </p:spPr>
        <p:txBody>
          <a:bodyPr/>
          <a:lstStyle/>
          <a:p>
            <a:r>
              <a:rPr lang="en-IE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Tobacco-free </a:t>
            </a:r>
            <a:r>
              <a:rPr lang="en-IE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GAA Clubs</a:t>
            </a:r>
            <a:endParaRPr lang="en-IE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E" sz="3600" b="1" dirty="0" smtClean="0">
                <a:latin typeface="Times New Roman" pitchFamily="18" charset="0"/>
                <a:cs typeface="Times New Roman" pitchFamily="18" charset="0"/>
              </a:rPr>
              <a:t>To be Successful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E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Leadership;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Resources</a:t>
            </a:r>
            <a:r>
              <a:rPr lang="en-IE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E" dirty="0"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Knowledge;</a:t>
            </a:r>
            <a:endParaRPr lang="en-IE" dirty="0"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Support</a:t>
            </a:r>
            <a:r>
              <a:rPr lang="en-IE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E" dirty="0"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Policies;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A sound </a:t>
            </a:r>
            <a:r>
              <a:rPr lang="en-IE" dirty="0">
                <a:latin typeface="Times New Roman" pitchFamily="18" charset="0"/>
                <a:cs typeface="Times New Roman" pitchFamily="18" charset="0"/>
              </a:rPr>
              <a:t>implementation 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plan with leadership at all levels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Don’t allow mini failures undermine the bigger picture?</a:t>
            </a:r>
            <a:endParaRPr lang="en-IE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209550"/>
            <a:ext cx="1387475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Tobacco-free </a:t>
            </a: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GAA Clubs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E" sz="12800" b="1" dirty="0" smtClean="0">
                <a:latin typeface="Times New Roman" pitchFamily="18" charset="0"/>
                <a:cs typeface="Times New Roman" pitchFamily="18" charset="0"/>
              </a:rPr>
              <a:t>Supervision</a:t>
            </a:r>
            <a:endParaRPr lang="en-IE" sz="1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sz="9600" dirty="0">
                <a:latin typeface="Times New Roman" pitchFamily="18" charset="0"/>
                <a:cs typeface="Times New Roman" pitchFamily="18" charset="0"/>
              </a:rPr>
              <a:t>Designated supervisors must be appointed in the initial stages and they must have the support of management at all levels.  (If a </a:t>
            </a:r>
            <a:r>
              <a:rPr lang="en-IE" sz="9600" dirty="0" smtClean="0">
                <a:latin typeface="Times New Roman" pitchFamily="18" charset="0"/>
                <a:cs typeface="Times New Roman" pitchFamily="18" charset="0"/>
              </a:rPr>
              <a:t>leader in the GAA </a:t>
            </a:r>
            <a:r>
              <a:rPr lang="en-IE" sz="96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IE" sz="9600" dirty="0" smtClean="0">
                <a:latin typeface="Times New Roman" pitchFamily="18" charset="0"/>
                <a:cs typeface="Times New Roman" pitchFamily="18" charset="0"/>
              </a:rPr>
              <a:t>seen smoking at training or at a game -  </a:t>
            </a:r>
            <a:r>
              <a:rPr lang="en-IE" sz="9600" dirty="0">
                <a:latin typeface="Times New Roman" pitchFamily="18" charset="0"/>
                <a:cs typeface="Times New Roman" pitchFamily="18" charset="0"/>
              </a:rPr>
              <a:t>this will undermine the policy</a:t>
            </a:r>
            <a:r>
              <a:rPr lang="en-IE" sz="9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fontAlgn="auto">
              <a:spcAft>
                <a:spcPts val="0"/>
              </a:spcAft>
              <a:defRPr/>
            </a:pPr>
            <a:endParaRPr lang="en-IE" sz="96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sz="9600" dirty="0">
                <a:latin typeface="Times New Roman" pitchFamily="18" charset="0"/>
                <a:cs typeface="Times New Roman" pitchFamily="18" charset="0"/>
              </a:rPr>
              <a:t>The main challenges will emerge in the congregation areas such as entrances to </a:t>
            </a:r>
            <a:r>
              <a:rPr lang="en-IE" sz="9600" dirty="0" smtClean="0">
                <a:latin typeface="Times New Roman" pitchFamily="18" charset="0"/>
                <a:cs typeface="Times New Roman" pitchFamily="18" charset="0"/>
              </a:rPr>
              <a:t>pitch, bar</a:t>
            </a:r>
            <a:r>
              <a:rPr lang="en-IE" sz="9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E" sz="9600" dirty="0" smtClean="0">
                <a:latin typeface="Times New Roman" pitchFamily="18" charset="0"/>
                <a:cs typeface="Times New Roman" pitchFamily="18" charset="0"/>
              </a:rPr>
              <a:t>car park, pitch side etc. These </a:t>
            </a:r>
            <a:r>
              <a:rPr lang="en-IE" sz="9600" dirty="0">
                <a:latin typeface="Times New Roman" pitchFamily="18" charset="0"/>
                <a:cs typeface="Times New Roman" pitchFamily="18" charset="0"/>
              </a:rPr>
              <a:t>areas must be heavily </a:t>
            </a:r>
            <a:r>
              <a:rPr lang="en-IE" sz="9600" dirty="0" smtClean="0">
                <a:latin typeface="Times New Roman" pitchFamily="18" charset="0"/>
                <a:cs typeface="Times New Roman" pitchFamily="18" charset="0"/>
              </a:rPr>
              <a:t>supervised</a:t>
            </a:r>
            <a:r>
              <a:rPr lang="en-IE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E" sz="9600" dirty="0" smtClean="0">
                <a:latin typeface="Times New Roman" pitchFamily="18" charset="0"/>
                <a:cs typeface="Times New Roman" pitchFamily="18" charset="0"/>
              </a:rPr>
              <a:t>in the early stages. </a:t>
            </a:r>
          </a:p>
          <a:p>
            <a:pPr fontAlgn="auto">
              <a:spcAft>
                <a:spcPts val="0"/>
              </a:spcAft>
              <a:defRPr/>
            </a:pPr>
            <a:endParaRPr lang="en-IE" sz="96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sz="9600" dirty="0">
                <a:latin typeface="Times New Roman" pitchFamily="18" charset="0"/>
                <a:cs typeface="Times New Roman" pitchFamily="18" charset="0"/>
              </a:rPr>
              <a:t>Allow for lapses by some </a:t>
            </a:r>
            <a:r>
              <a:rPr lang="en-IE" sz="9600" dirty="0" smtClean="0">
                <a:latin typeface="Times New Roman" pitchFamily="18" charset="0"/>
                <a:cs typeface="Times New Roman" pitchFamily="18" charset="0"/>
              </a:rPr>
              <a:t>individuals.  A </a:t>
            </a:r>
            <a:r>
              <a:rPr lang="en-IE" sz="9600" dirty="0">
                <a:latin typeface="Times New Roman" pitchFamily="18" charset="0"/>
                <a:cs typeface="Times New Roman" pitchFamily="18" charset="0"/>
              </a:rPr>
              <a:t>small number of individuals who refuse to cooperate should not be allowed to undermine the confidence in what is essentially a major health initiative</a:t>
            </a:r>
            <a:r>
              <a:rPr lang="en-IE" sz="9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en-IE" sz="80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IE" sz="80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IE" sz="5100" dirty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209550"/>
            <a:ext cx="1387475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Tobacco-free </a:t>
            </a: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GAA Clubs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E" b="1" dirty="0">
                <a:latin typeface="Times New Roman" pitchFamily="18" charset="0"/>
                <a:cs typeface="Times New Roman" pitchFamily="18" charset="0"/>
              </a:rPr>
              <a:t>Key </a:t>
            </a: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Message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dirty="0">
                <a:latin typeface="Times New Roman" pitchFamily="18" charset="0"/>
                <a:cs typeface="Times New Roman" pitchFamily="18" charset="0"/>
              </a:rPr>
              <a:t>Work towards achieving buy-in from all persons attending, working in, visiting and using the 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GAA facilities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dirty="0">
                <a:latin typeface="Times New Roman" pitchFamily="18" charset="0"/>
                <a:cs typeface="Times New Roman" pitchFamily="18" charset="0"/>
              </a:rPr>
              <a:t>There should be a sense of “we are 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tobacco</a:t>
            </a: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-free </a:t>
            </a:r>
            <a:r>
              <a:rPr lang="en-IE" dirty="0">
                <a:latin typeface="Times New Roman" pitchFamily="18" charset="0"/>
                <a:cs typeface="Times New Roman" pitchFamily="18" charset="0"/>
              </a:rPr>
              <a:t>and very proud of this”.  </a:t>
            </a:r>
          </a:p>
          <a:p>
            <a:pPr fontAlgn="auto">
              <a:spcAft>
                <a:spcPts val="0"/>
              </a:spcAft>
              <a:defRPr/>
            </a:pPr>
            <a:endParaRPr lang="en-IE" dirty="0"/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209550"/>
            <a:ext cx="1387475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Tobacco-free </a:t>
            </a: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GAA Clubs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E" sz="4800" b="1" dirty="0" smtClean="0">
                <a:latin typeface="Times New Roman" pitchFamily="18" charset="0"/>
                <a:cs typeface="Times New Roman" pitchFamily="18" charset="0"/>
              </a:rPr>
              <a:t>Tobacco-free </a:t>
            </a:r>
            <a:r>
              <a:rPr lang="en-IE" sz="4800" b="1" dirty="0" smtClean="0">
                <a:latin typeface="Times New Roman" pitchFamily="18" charset="0"/>
                <a:cs typeface="Times New Roman" pitchFamily="18" charset="0"/>
              </a:rPr>
              <a:t>and proud!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sz="48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IE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209550"/>
            <a:ext cx="1387475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5" y="3500438"/>
            <a:ext cx="51117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CBDD25-519F-4B41-AAAA-80A049CDC158}" type="slidenum">
              <a:rPr lang="en-IE"/>
              <a:pPr>
                <a:defRPr/>
              </a:pPr>
              <a:t>2</a:t>
            </a:fld>
            <a:endParaRPr lang="en-IE" dirty="0"/>
          </a:p>
        </p:txBody>
      </p:sp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485900" y="722313"/>
            <a:ext cx="7212013" cy="508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u="sng" dirty="0" smtClean="0">
                <a:solidFill>
                  <a:srgbClr val="FF0000"/>
                </a:solidFill>
              </a:rPr>
              <a:t/>
            </a:r>
            <a:br>
              <a:rPr lang="en-IE" u="sng" dirty="0" smtClean="0">
                <a:solidFill>
                  <a:srgbClr val="FF0000"/>
                </a:solidFill>
              </a:rPr>
            </a:br>
            <a:r>
              <a:rPr lang="en-I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Tobacco- </a:t>
            </a:r>
            <a:r>
              <a:rPr lang="en-I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 GAA Clubs </a:t>
            </a:r>
            <a:br>
              <a:rPr lang="en-I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Tobacco use – is it a problem?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z="2800" smtClean="0"/>
          </a:p>
          <a:p>
            <a:r>
              <a:rPr lang="en-US" altLang="en-US" sz="2800" smtClean="0"/>
              <a:t>1 in every 2 smokers will be killed by their smoking</a:t>
            </a:r>
          </a:p>
          <a:p>
            <a:pPr lvl="1"/>
            <a:r>
              <a:rPr lang="en-US" altLang="en-US" sz="2400" smtClean="0"/>
              <a:t>5,200 in Ireland annually</a:t>
            </a:r>
          </a:p>
          <a:p>
            <a:r>
              <a:rPr lang="en-US" altLang="en-US" sz="2800" smtClean="0"/>
              <a:t>Half of them will die prematurely (before 70 yrs)</a:t>
            </a:r>
          </a:p>
          <a:p>
            <a:r>
              <a:rPr lang="en-US" altLang="en-US" sz="2800" smtClean="0"/>
              <a:t>Most smokers lose 10-15 years of quality life</a:t>
            </a:r>
          </a:p>
          <a:p>
            <a:r>
              <a:rPr lang="en-US" altLang="en-US" sz="2800" smtClean="0"/>
              <a:t>No safe level of exposure to second- hand smoke (SHS)</a:t>
            </a:r>
          </a:p>
          <a:p>
            <a:r>
              <a:rPr lang="en-US" altLang="en-US" sz="2800" smtClean="0"/>
              <a:t>Significant environmental hazard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5575"/>
            <a:ext cx="18208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55FD1-DB6E-418F-933E-216E2E6D530B}" type="slidenum">
              <a:rPr lang="en-IE"/>
              <a:pPr>
                <a:defRPr/>
              </a:pPr>
              <a:t>20</a:t>
            </a:fld>
            <a:endParaRPr lang="en-IE" dirty="0"/>
          </a:p>
        </p:txBody>
      </p:sp>
      <p:pic>
        <p:nvPicPr>
          <p:cNvPr id="27651" name="Picture 2" descr="pigsf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89646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ext Box 3"/>
          <p:cNvSpPr txBox="1">
            <a:spLocks noChangeArrowheads="1"/>
          </p:cNvSpPr>
          <p:nvPr/>
        </p:nvSpPr>
        <p:spPr bwMode="auto">
          <a:xfrm rot="-1051538">
            <a:off x="879475" y="3043238"/>
            <a:ext cx="7475538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IE" sz="4400" b="1" dirty="0">
                <a:solidFill>
                  <a:schemeClr val="accent3"/>
                </a:solidFill>
                <a:latin typeface="+mn-lt"/>
              </a:rPr>
              <a:t>GAA</a:t>
            </a:r>
            <a:r>
              <a:rPr lang="en-IE" sz="4400" b="1" dirty="0">
                <a:latin typeface="+mn-lt"/>
              </a:rPr>
              <a:t> Leads on </a:t>
            </a:r>
            <a:r>
              <a:rPr lang="en-IE" sz="4400" b="1" dirty="0" smtClean="0">
                <a:latin typeface="+mn-lt"/>
              </a:rPr>
              <a:t>Tobacco-free</a:t>
            </a:r>
            <a:r>
              <a:rPr lang="en-IE" sz="4400" b="1" dirty="0">
                <a:latin typeface="+mn-lt"/>
              </a:rPr>
              <a:t>!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IE" sz="4400" b="1" dirty="0">
                <a:latin typeface="+mn-lt"/>
              </a:rPr>
              <a:t>              Why not?</a:t>
            </a:r>
            <a:endParaRPr lang="en-US" sz="4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533400" y="1504950"/>
            <a:ext cx="7929563" cy="481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pic>
        <p:nvPicPr>
          <p:cNvPr id="7171" name="Picture 2" descr="http://www.pukekoheafc.com/Portals/PukekoheAFC/Club-Rooms/New-Clubrooms-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1487488"/>
            <a:ext cx="3551238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250825"/>
            <a:ext cx="91440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>
                <a:solidFill>
                  <a:schemeClr val="accent3"/>
                </a:solidFill>
                <a:latin typeface="+mn-lt"/>
              </a:rPr>
              <a:t>100 Member Club</a:t>
            </a:r>
          </a:p>
        </p:txBody>
      </p:sp>
      <p:pic>
        <p:nvPicPr>
          <p:cNvPr id="7173" name="Picture 2" descr="https://upload.wikimedia.org/wikipedia/commons/thumb/3/3c/Gaelic_football_pitch_diagram.svg/2000px-Gaelic_football_pitch_diagram.svg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8001"/>
              </a:clrFrom>
              <a:clrTo>
                <a:srgbClr val="0080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7" r="11111"/>
          <a:stretch>
            <a:fillRect/>
          </a:stretch>
        </p:blipFill>
        <p:spPr bwMode="auto">
          <a:xfrm>
            <a:off x="314325" y="1176338"/>
            <a:ext cx="2443163" cy="492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2" descr="http://killycloghergaa.com/wp-content/uploads/2012/01/Footbal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25" y="1192213"/>
            <a:ext cx="331788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4" descr="http://cdn.shopify.com/s/files/1/0118/6442/products/564c7a69ba701e103ef5410fdcaa4b37_medium.jpeg?v=135793676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888" y="1062038"/>
            <a:ext cx="512762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2" descr="https://upload.wikimedia.org/wikipedia/commons/thumb/3/3c/Gaelic_football_pitch_diagram.svg/2000px-Gaelic_football_pitch_diagram.svg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8001"/>
              </a:clrFrom>
              <a:clrTo>
                <a:srgbClr val="0080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7" r="11111"/>
          <a:stretch>
            <a:fillRect/>
          </a:stretch>
        </p:blipFill>
        <p:spPr bwMode="auto">
          <a:xfrm>
            <a:off x="2824163" y="1176338"/>
            <a:ext cx="2441575" cy="492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" name="Picture 290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713" y="4598769"/>
            <a:ext cx="356520" cy="519080"/>
          </a:xfrm>
          <a:prstGeom prst="rect">
            <a:avLst/>
          </a:prstGeom>
        </p:spPr>
      </p:pic>
      <p:pic>
        <p:nvPicPr>
          <p:cNvPr id="292" name="Picture 291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99" y="4624640"/>
            <a:ext cx="218173" cy="481485"/>
          </a:xfrm>
          <a:prstGeom prst="rect">
            <a:avLst/>
          </a:prstGeom>
        </p:spPr>
      </p:pic>
      <p:pic>
        <p:nvPicPr>
          <p:cNvPr id="288" name="Picture 287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048" y="3899007"/>
            <a:ext cx="356520" cy="519080"/>
          </a:xfrm>
          <a:prstGeom prst="rect">
            <a:avLst/>
          </a:prstGeom>
        </p:spPr>
      </p:pic>
      <p:pic>
        <p:nvPicPr>
          <p:cNvPr id="289" name="Picture 288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34" y="3924878"/>
            <a:ext cx="218173" cy="481485"/>
          </a:xfrm>
          <a:prstGeom prst="rect">
            <a:avLst/>
          </a:prstGeom>
        </p:spPr>
      </p:pic>
      <p:pic>
        <p:nvPicPr>
          <p:cNvPr id="191" name="Picture 190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998" y="2381834"/>
            <a:ext cx="356520" cy="519080"/>
          </a:xfrm>
          <a:prstGeom prst="rect">
            <a:avLst/>
          </a:prstGeom>
        </p:spPr>
      </p:pic>
      <p:pic>
        <p:nvPicPr>
          <p:cNvPr id="286" name="Picture 285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684" y="2407705"/>
            <a:ext cx="218173" cy="48148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11" y="1750472"/>
            <a:ext cx="356520" cy="5190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97" y="1776343"/>
            <a:ext cx="218173" cy="481485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96" y="2381834"/>
            <a:ext cx="356520" cy="519080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82" y="2407705"/>
            <a:ext cx="218173" cy="481485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00" y="3899007"/>
            <a:ext cx="356520" cy="519080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86" y="3924878"/>
            <a:ext cx="218173" cy="481485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11" y="4598769"/>
            <a:ext cx="356520" cy="519080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97" y="4624640"/>
            <a:ext cx="218173" cy="481485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259" y="1750472"/>
            <a:ext cx="356520" cy="519080"/>
          </a:xfrm>
          <a:prstGeom prst="rect">
            <a:avLst/>
          </a:prstGeom>
        </p:spPr>
      </p:pic>
      <p:pic>
        <p:nvPicPr>
          <p:cNvPr id="177" name="Picture 176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945" y="1776343"/>
            <a:ext cx="218173" cy="481485"/>
          </a:xfrm>
          <a:prstGeom prst="rect">
            <a:avLst/>
          </a:prstGeom>
        </p:spPr>
      </p:pic>
      <p:pic>
        <p:nvPicPr>
          <p:cNvPr id="179" name="Picture 178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544" y="2381834"/>
            <a:ext cx="356520" cy="519080"/>
          </a:xfrm>
          <a:prstGeom prst="rect">
            <a:avLst/>
          </a:prstGeom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230" y="2407705"/>
            <a:ext cx="218173" cy="481485"/>
          </a:xfrm>
          <a:prstGeom prst="rect">
            <a:avLst/>
          </a:prstGeom>
        </p:spPr>
      </p:pic>
      <p:pic>
        <p:nvPicPr>
          <p:cNvPr id="182" name="Picture 181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594" y="3899007"/>
            <a:ext cx="356520" cy="519080"/>
          </a:xfrm>
          <a:prstGeom prst="rect">
            <a:avLst/>
          </a:prstGeom>
        </p:spPr>
      </p:pic>
      <p:pic>
        <p:nvPicPr>
          <p:cNvPr id="183" name="Picture 182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280" y="3924878"/>
            <a:ext cx="218173" cy="481485"/>
          </a:xfrm>
          <a:prstGeom prst="rect">
            <a:avLst/>
          </a:prstGeom>
        </p:spPr>
      </p:pic>
      <p:pic>
        <p:nvPicPr>
          <p:cNvPr id="185" name="Picture 184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259" y="4598769"/>
            <a:ext cx="356520" cy="519080"/>
          </a:xfrm>
          <a:prstGeom prst="rect">
            <a:avLst/>
          </a:prstGeom>
        </p:spPr>
      </p:pic>
      <p:pic>
        <p:nvPicPr>
          <p:cNvPr id="186" name="Picture 185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945" y="4624640"/>
            <a:ext cx="218173" cy="481485"/>
          </a:xfrm>
          <a:prstGeom prst="rect">
            <a:avLst/>
          </a:prstGeom>
        </p:spPr>
      </p:pic>
      <p:pic>
        <p:nvPicPr>
          <p:cNvPr id="188" name="Picture 187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713" y="1750472"/>
            <a:ext cx="356520" cy="519080"/>
          </a:xfrm>
          <a:prstGeom prst="rect">
            <a:avLst/>
          </a:prstGeom>
        </p:spPr>
      </p:pic>
      <p:pic>
        <p:nvPicPr>
          <p:cNvPr id="189" name="Picture 188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99" y="1776343"/>
            <a:ext cx="218173" cy="481485"/>
          </a:xfrm>
          <a:prstGeom prst="rect">
            <a:avLst/>
          </a:prstGeom>
        </p:spPr>
      </p:pic>
      <p:pic>
        <p:nvPicPr>
          <p:cNvPr id="294" name="Picture 293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595" y="5156640"/>
            <a:ext cx="356520" cy="519080"/>
          </a:xfrm>
          <a:prstGeom prst="rect">
            <a:avLst/>
          </a:prstGeom>
        </p:spPr>
      </p:pic>
      <p:pic>
        <p:nvPicPr>
          <p:cNvPr id="295" name="Picture 294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281" y="5182511"/>
            <a:ext cx="218173" cy="481485"/>
          </a:xfrm>
          <a:prstGeom prst="rect">
            <a:avLst/>
          </a:prstGeom>
        </p:spPr>
      </p:pic>
      <p:pic>
        <p:nvPicPr>
          <p:cNvPr id="297" name="Picture 296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23" y="3160677"/>
            <a:ext cx="356520" cy="519080"/>
          </a:xfrm>
          <a:prstGeom prst="rect">
            <a:avLst/>
          </a:prstGeom>
        </p:spPr>
      </p:pic>
      <p:pic>
        <p:nvPicPr>
          <p:cNvPr id="298" name="Picture 297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09" y="3186548"/>
            <a:ext cx="218173" cy="481485"/>
          </a:xfrm>
          <a:prstGeom prst="rect">
            <a:avLst/>
          </a:prstGeom>
        </p:spPr>
      </p:pic>
      <p:pic>
        <p:nvPicPr>
          <p:cNvPr id="300" name="Picture 299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846" y="3160677"/>
            <a:ext cx="356520" cy="519080"/>
          </a:xfrm>
          <a:prstGeom prst="rect">
            <a:avLst/>
          </a:prstGeom>
        </p:spPr>
      </p:pic>
      <p:pic>
        <p:nvPicPr>
          <p:cNvPr id="301" name="Picture 300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532" y="3186548"/>
            <a:ext cx="218173" cy="481485"/>
          </a:xfrm>
          <a:prstGeom prst="rect">
            <a:avLst/>
          </a:prstGeom>
        </p:spPr>
      </p:pic>
      <p:pic>
        <p:nvPicPr>
          <p:cNvPr id="346" name="Picture 345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153" y="4598769"/>
            <a:ext cx="356520" cy="519080"/>
          </a:xfrm>
          <a:prstGeom prst="rect">
            <a:avLst/>
          </a:prstGeom>
        </p:spPr>
      </p:pic>
      <p:pic>
        <p:nvPicPr>
          <p:cNvPr id="347" name="Picture 346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839" y="4624640"/>
            <a:ext cx="218173" cy="481485"/>
          </a:xfrm>
          <a:prstGeom prst="rect">
            <a:avLst/>
          </a:prstGeom>
        </p:spPr>
      </p:pic>
      <p:pic>
        <p:nvPicPr>
          <p:cNvPr id="344" name="Picture 343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488" y="3899007"/>
            <a:ext cx="356520" cy="519080"/>
          </a:xfrm>
          <a:prstGeom prst="rect">
            <a:avLst/>
          </a:prstGeom>
        </p:spPr>
      </p:pic>
      <p:pic>
        <p:nvPicPr>
          <p:cNvPr id="345" name="Picture 344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174" y="3924878"/>
            <a:ext cx="218173" cy="481485"/>
          </a:xfrm>
          <a:prstGeom prst="rect">
            <a:avLst/>
          </a:prstGeom>
        </p:spPr>
      </p:pic>
      <p:pic>
        <p:nvPicPr>
          <p:cNvPr id="342" name="Picture 341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438" y="2381834"/>
            <a:ext cx="356520" cy="519080"/>
          </a:xfrm>
          <a:prstGeom prst="rect">
            <a:avLst/>
          </a:prstGeom>
        </p:spPr>
      </p:pic>
      <p:pic>
        <p:nvPicPr>
          <p:cNvPr id="343" name="Picture 342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124" y="2407705"/>
            <a:ext cx="218173" cy="481485"/>
          </a:xfrm>
          <a:prstGeom prst="rect">
            <a:avLst/>
          </a:prstGeom>
        </p:spPr>
      </p:pic>
      <p:pic>
        <p:nvPicPr>
          <p:cNvPr id="340" name="Picture 339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451" y="1750472"/>
            <a:ext cx="356520" cy="519080"/>
          </a:xfrm>
          <a:prstGeom prst="rect">
            <a:avLst/>
          </a:prstGeom>
        </p:spPr>
      </p:pic>
      <p:pic>
        <p:nvPicPr>
          <p:cNvPr id="341" name="Picture 340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137" y="1776343"/>
            <a:ext cx="218173" cy="481485"/>
          </a:xfrm>
          <a:prstGeom prst="rect">
            <a:avLst/>
          </a:prstGeom>
        </p:spPr>
      </p:pic>
      <p:pic>
        <p:nvPicPr>
          <p:cNvPr id="338" name="Picture 337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736" y="2381834"/>
            <a:ext cx="356520" cy="519080"/>
          </a:xfrm>
          <a:prstGeom prst="rect">
            <a:avLst/>
          </a:prstGeom>
        </p:spPr>
      </p:pic>
      <p:pic>
        <p:nvPicPr>
          <p:cNvPr id="339" name="Picture 338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422" y="2407705"/>
            <a:ext cx="218173" cy="481485"/>
          </a:xfrm>
          <a:prstGeom prst="rect">
            <a:avLst/>
          </a:prstGeom>
        </p:spPr>
      </p:pic>
      <p:pic>
        <p:nvPicPr>
          <p:cNvPr id="336" name="Picture 335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240" y="3899007"/>
            <a:ext cx="356520" cy="519080"/>
          </a:xfrm>
          <a:prstGeom prst="rect">
            <a:avLst/>
          </a:prstGeom>
        </p:spPr>
      </p:pic>
      <p:pic>
        <p:nvPicPr>
          <p:cNvPr id="337" name="Picture 336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926" y="3924878"/>
            <a:ext cx="218173" cy="481485"/>
          </a:xfrm>
          <a:prstGeom prst="rect">
            <a:avLst/>
          </a:prstGeom>
        </p:spPr>
      </p:pic>
      <p:pic>
        <p:nvPicPr>
          <p:cNvPr id="334" name="Picture 333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451" y="4598769"/>
            <a:ext cx="356520" cy="519080"/>
          </a:xfrm>
          <a:prstGeom prst="rect">
            <a:avLst/>
          </a:prstGeom>
        </p:spPr>
      </p:pic>
      <p:pic>
        <p:nvPicPr>
          <p:cNvPr id="335" name="Picture 334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137" y="4624640"/>
            <a:ext cx="218173" cy="481485"/>
          </a:xfrm>
          <a:prstGeom prst="rect">
            <a:avLst/>
          </a:prstGeom>
        </p:spPr>
      </p:pic>
      <p:pic>
        <p:nvPicPr>
          <p:cNvPr id="332" name="Picture 331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699" y="1750472"/>
            <a:ext cx="356520" cy="519080"/>
          </a:xfrm>
          <a:prstGeom prst="rect">
            <a:avLst/>
          </a:prstGeom>
        </p:spPr>
      </p:pic>
      <p:pic>
        <p:nvPicPr>
          <p:cNvPr id="333" name="Picture 332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385" y="1776343"/>
            <a:ext cx="218173" cy="481485"/>
          </a:xfrm>
          <a:prstGeom prst="rect">
            <a:avLst/>
          </a:prstGeom>
        </p:spPr>
      </p:pic>
      <p:pic>
        <p:nvPicPr>
          <p:cNvPr id="330" name="Picture 329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984" y="2381834"/>
            <a:ext cx="356520" cy="519080"/>
          </a:xfrm>
          <a:prstGeom prst="rect">
            <a:avLst/>
          </a:prstGeom>
        </p:spPr>
      </p:pic>
      <p:pic>
        <p:nvPicPr>
          <p:cNvPr id="331" name="Picture 330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70" y="2407705"/>
            <a:ext cx="218173" cy="481485"/>
          </a:xfrm>
          <a:prstGeom prst="rect">
            <a:avLst/>
          </a:prstGeom>
        </p:spPr>
      </p:pic>
      <p:pic>
        <p:nvPicPr>
          <p:cNvPr id="328" name="Picture 327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034" y="3899007"/>
            <a:ext cx="356520" cy="519080"/>
          </a:xfrm>
          <a:prstGeom prst="rect">
            <a:avLst/>
          </a:prstGeom>
        </p:spPr>
      </p:pic>
      <p:pic>
        <p:nvPicPr>
          <p:cNvPr id="329" name="Picture 328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0" y="3924878"/>
            <a:ext cx="218173" cy="481485"/>
          </a:xfrm>
          <a:prstGeom prst="rect">
            <a:avLst/>
          </a:prstGeom>
        </p:spPr>
      </p:pic>
      <p:pic>
        <p:nvPicPr>
          <p:cNvPr id="326" name="Picture 325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699" y="4598769"/>
            <a:ext cx="356520" cy="519080"/>
          </a:xfrm>
          <a:prstGeom prst="rect">
            <a:avLst/>
          </a:prstGeom>
        </p:spPr>
      </p:pic>
      <p:pic>
        <p:nvPicPr>
          <p:cNvPr id="327" name="Picture 326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385" y="4624640"/>
            <a:ext cx="218173" cy="481485"/>
          </a:xfrm>
          <a:prstGeom prst="rect">
            <a:avLst/>
          </a:prstGeom>
        </p:spPr>
      </p:pic>
      <p:pic>
        <p:nvPicPr>
          <p:cNvPr id="324" name="Picture 323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153" y="1750472"/>
            <a:ext cx="356520" cy="519080"/>
          </a:xfrm>
          <a:prstGeom prst="rect">
            <a:avLst/>
          </a:prstGeom>
        </p:spPr>
      </p:pic>
      <p:pic>
        <p:nvPicPr>
          <p:cNvPr id="325" name="Picture 324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839" y="1776343"/>
            <a:ext cx="218173" cy="481485"/>
          </a:xfrm>
          <a:prstGeom prst="rect">
            <a:avLst/>
          </a:prstGeom>
        </p:spPr>
      </p:pic>
      <p:pic>
        <p:nvPicPr>
          <p:cNvPr id="322" name="Picture 321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035" y="5156640"/>
            <a:ext cx="356520" cy="519080"/>
          </a:xfrm>
          <a:prstGeom prst="rect">
            <a:avLst/>
          </a:prstGeom>
        </p:spPr>
      </p:pic>
      <p:pic>
        <p:nvPicPr>
          <p:cNvPr id="323" name="Picture 322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721" y="5182511"/>
            <a:ext cx="218173" cy="481485"/>
          </a:xfrm>
          <a:prstGeom prst="rect">
            <a:avLst/>
          </a:prstGeom>
        </p:spPr>
      </p:pic>
      <p:pic>
        <p:nvPicPr>
          <p:cNvPr id="320" name="Picture 319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463" y="3160677"/>
            <a:ext cx="356520" cy="519080"/>
          </a:xfrm>
          <a:prstGeom prst="rect">
            <a:avLst/>
          </a:prstGeom>
        </p:spPr>
      </p:pic>
      <p:pic>
        <p:nvPicPr>
          <p:cNvPr id="321" name="Picture 320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149" y="3186548"/>
            <a:ext cx="218173" cy="481485"/>
          </a:xfrm>
          <a:prstGeom prst="rect">
            <a:avLst/>
          </a:prstGeom>
        </p:spPr>
      </p:pic>
      <p:pic>
        <p:nvPicPr>
          <p:cNvPr id="318" name="Picture 317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286" y="3160677"/>
            <a:ext cx="356520" cy="519080"/>
          </a:xfrm>
          <a:prstGeom prst="rect">
            <a:avLst/>
          </a:prstGeom>
        </p:spPr>
      </p:pic>
      <p:pic>
        <p:nvPicPr>
          <p:cNvPr id="319" name="Picture 318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972" y="3186548"/>
            <a:ext cx="218173" cy="48148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 rot="21135400">
            <a:off x="6765925" y="2895600"/>
            <a:ext cx="1604963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grpSp>
        <p:nvGrpSpPr>
          <p:cNvPr id="7238" name="Group 8"/>
          <p:cNvGrpSpPr>
            <a:grpSpLocks/>
          </p:cNvGrpSpPr>
          <p:nvPr/>
        </p:nvGrpSpPr>
        <p:grpSpPr bwMode="auto">
          <a:xfrm>
            <a:off x="5824538" y="3065463"/>
            <a:ext cx="2746375" cy="2574925"/>
            <a:chOff x="5976930" y="2725168"/>
            <a:chExt cx="2746450" cy="2576031"/>
          </a:xfrm>
        </p:grpSpPr>
        <p:grpSp>
          <p:nvGrpSpPr>
            <p:cNvPr id="7242" name="Group 6"/>
            <p:cNvGrpSpPr>
              <a:grpSpLocks/>
            </p:cNvGrpSpPr>
            <p:nvPr/>
          </p:nvGrpSpPr>
          <p:grpSpPr bwMode="auto">
            <a:xfrm>
              <a:off x="6004525" y="3414583"/>
              <a:ext cx="2703706" cy="519080"/>
              <a:chOff x="6016088" y="2372184"/>
              <a:chExt cx="2703706" cy="519080"/>
            </a:xfrm>
          </p:grpSpPr>
          <p:grpSp>
            <p:nvGrpSpPr>
              <p:cNvPr id="7291" name="Group 347"/>
              <p:cNvGrpSpPr>
                <a:grpSpLocks/>
              </p:cNvGrpSpPr>
              <p:nvPr/>
            </p:nvGrpSpPr>
            <p:grpSpPr bwMode="auto">
              <a:xfrm>
                <a:off x="6016088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349" name="Picture 348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350" name="Picture 349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  <p:grpSp>
            <p:nvGrpSpPr>
              <p:cNvPr id="7292" name="Group 350"/>
              <p:cNvGrpSpPr>
                <a:grpSpLocks/>
              </p:cNvGrpSpPr>
              <p:nvPr/>
            </p:nvGrpSpPr>
            <p:grpSpPr bwMode="auto">
              <a:xfrm>
                <a:off x="8197960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352" name="Picture 351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353" name="Picture 352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  <p:grpSp>
            <p:nvGrpSpPr>
              <p:cNvPr id="7293" name="Group 353"/>
              <p:cNvGrpSpPr>
                <a:grpSpLocks/>
              </p:cNvGrpSpPr>
              <p:nvPr/>
            </p:nvGrpSpPr>
            <p:grpSpPr bwMode="auto">
              <a:xfrm>
                <a:off x="7652492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355" name="Picture 354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356" name="Picture 355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  <p:grpSp>
            <p:nvGrpSpPr>
              <p:cNvPr id="7294" name="Group 356"/>
              <p:cNvGrpSpPr>
                <a:grpSpLocks/>
              </p:cNvGrpSpPr>
              <p:nvPr/>
            </p:nvGrpSpPr>
            <p:grpSpPr bwMode="auto">
              <a:xfrm>
                <a:off x="7107024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358" name="Picture 357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359" name="Picture 358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  <p:grpSp>
            <p:nvGrpSpPr>
              <p:cNvPr id="7295" name="Group 359"/>
              <p:cNvGrpSpPr>
                <a:grpSpLocks/>
              </p:cNvGrpSpPr>
              <p:nvPr/>
            </p:nvGrpSpPr>
            <p:grpSpPr bwMode="auto">
              <a:xfrm>
                <a:off x="6561556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361" name="Picture 360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362" name="Picture 361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7243" name="Group 362"/>
            <p:cNvGrpSpPr>
              <a:grpSpLocks/>
            </p:cNvGrpSpPr>
            <p:nvPr/>
          </p:nvGrpSpPr>
          <p:grpSpPr bwMode="auto">
            <a:xfrm>
              <a:off x="6019674" y="2725168"/>
              <a:ext cx="2703706" cy="519080"/>
              <a:chOff x="6016088" y="2372184"/>
              <a:chExt cx="2703706" cy="519080"/>
            </a:xfrm>
          </p:grpSpPr>
          <p:grpSp>
            <p:nvGrpSpPr>
              <p:cNvPr id="7276" name="Group 363"/>
              <p:cNvGrpSpPr>
                <a:grpSpLocks/>
              </p:cNvGrpSpPr>
              <p:nvPr/>
            </p:nvGrpSpPr>
            <p:grpSpPr bwMode="auto">
              <a:xfrm>
                <a:off x="6016088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377" name="Picture 376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378" name="Picture 377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  <p:grpSp>
            <p:nvGrpSpPr>
              <p:cNvPr id="7277" name="Group 364"/>
              <p:cNvGrpSpPr>
                <a:grpSpLocks/>
              </p:cNvGrpSpPr>
              <p:nvPr/>
            </p:nvGrpSpPr>
            <p:grpSpPr bwMode="auto">
              <a:xfrm>
                <a:off x="8197960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375" name="Picture 374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376" name="Picture 375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  <p:grpSp>
            <p:nvGrpSpPr>
              <p:cNvPr id="7278" name="Group 365"/>
              <p:cNvGrpSpPr>
                <a:grpSpLocks/>
              </p:cNvGrpSpPr>
              <p:nvPr/>
            </p:nvGrpSpPr>
            <p:grpSpPr bwMode="auto">
              <a:xfrm>
                <a:off x="7652492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373" name="Picture 372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374" name="Picture 373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  <p:grpSp>
            <p:nvGrpSpPr>
              <p:cNvPr id="7279" name="Group 366"/>
              <p:cNvGrpSpPr>
                <a:grpSpLocks/>
              </p:cNvGrpSpPr>
              <p:nvPr/>
            </p:nvGrpSpPr>
            <p:grpSpPr bwMode="auto">
              <a:xfrm>
                <a:off x="7107024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371" name="Picture 370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372" name="Picture 371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  <p:grpSp>
            <p:nvGrpSpPr>
              <p:cNvPr id="7280" name="Group 367"/>
              <p:cNvGrpSpPr>
                <a:grpSpLocks/>
              </p:cNvGrpSpPr>
              <p:nvPr/>
            </p:nvGrpSpPr>
            <p:grpSpPr bwMode="auto">
              <a:xfrm>
                <a:off x="6561556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369" name="Picture 368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370" name="Picture 369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7244" name="Group 378"/>
            <p:cNvGrpSpPr>
              <a:grpSpLocks/>
            </p:cNvGrpSpPr>
            <p:nvPr/>
          </p:nvGrpSpPr>
          <p:grpSpPr bwMode="auto">
            <a:xfrm>
              <a:off x="5976930" y="4782119"/>
              <a:ext cx="2703706" cy="519080"/>
              <a:chOff x="6016088" y="2372184"/>
              <a:chExt cx="2703706" cy="519080"/>
            </a:xfrm>
          </p:grpSpPr>
          <p:grpSp>
            <p:nvGrpSpPr>
              <p:cNvPr id="7261" name="Group 379"/>
              <p:cNvGrpSpPr>
                <a:grpSpLocks/>
              </p:cNvGrpSpPr>
              <p:nvPr/>
            </p:nvGrpSpPr>
            <p:grpSpPr bwMode="auto">
              <a:xfrm>
                <a:off x="6016088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393" name="Picture 392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394" name="Picture 393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  <p:grpSp>
            <p:nvGrpSpPr>
              <p:cNvPr id="7262" name="Group 380"/>
              <p:cNvGrpSpPr>
                <a:grpSpLocks/>
              </p:cNvGrpSpPr>
              <p:nvPr/>
            </p:nvGrpSpPr>
            <p:grpSpPr bwMode="auto">
              <a:xfrm>
                <a:off x="8197960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391" name="Picture 390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392" name="Picture 391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  <p:grpSp>
            <p:nvGrpSpPr>
              <p:cNvPr id="7263" name="Group 381"/>
              <p:cNvGrpSpPr>
                <a:grpSpLocks/>
              </p:cNvGrpSpPr>
              <p:nvPr/>
            </p:nvGrpSpPr>
            <p:grpSpPr bwMode="auto">
              <a:xfrm>
                <a:off x="7652492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389" name="Picture 388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390" name="Picture 389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  <p:grpSp>
            <p:nvGrpSpPr>
              <p:cNvPr id="7264" name="Group 382"/>
              <p:cNvGrpSpPr>
                <a:grpSpLocks/>
              </p:cNvGrpSpPr>
              <p:nvPr/>
            </p:nvGrpSpPr>
            <p:grpSpPr bwMode="auto">
              <a:xfrm>
                <a:off x="7107024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387" name="Picture 386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388" name="Picture 387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  <p:grpSp>
            <p:nvGrpSpPr>
              <p:cNvPr id="7265" name="Group 383"/>
              <p:cNvGrpSpPr>
                <a:grpSpLocks/>
              </p:cNvGrpSpPr>
              <p:nvPr/>
            </p:nvGrpSpPr>
            <p:grpSpPr bwMode="auto">
              <a:xfrm>
                <a:off x="6561556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385" name="Picture 384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386" name="Picture 385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7245" name="Group 394"/>
            <p:cNvGrpSpPr>
              <a:grpSpLocks/>
            </p:cNvGrpSpPr>
            <p:nvPr/>
          </p:nvGrpSpPr>
          <p:grpSpPr bwMode="auto">
            <a:xfrm>
              <a:off x="5992079" y="4092704"/>
              <a:ext cx="2703706" cy="519080"/>
              <a:chOff x="6016088" y="2372184"/>
              <a:chExt cx="2703706" cy="519080"/>
            </a:xfrm>
          </p:grpSpPr>
          <p:grpSp>
            <p:nvGrpSpPr>
              <p:cNvPr id="7246" name="Group 395"/>
              <p:cNvGrpSpPr>
                <a:grpSpLocks/>
              </p:cNvGrpSpPr>
              <p:nvPr/>
            </p:nvGrpSpPr>
            <p:grpSpPr bwMode="auto">
              <a:xfrm>
                <a:off x="6016088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409" name="Picture 408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410" name="Picture 409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  <p:grpSp>
            <p:nvGrpSpPr>
              <p:cNvPr id="7247" name="Group 396"/>
              <p:cNvGrpSpPr>
                <a:grpSpLocks/>
              </p:cNvGrpSpPr>
              <p:nvPr/>
            </p:nvGrpSpPr>
            <p:grpSpPr bwMode="auto">
              <a:xfrm>
                <a:off x="8197960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407" name="Picture 406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408" name="Picture 407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  <p:grpSp>
            <p:nvGrpSpPr>
              <p:cNvPr id="7248" name="Group 397"/>
              <p:cNvGrpSpPr>
                <a:grpSpLocks/>
              </p:cNvGrpSpPr>
              <p:nvPr/>
            </p:nvGrpSpPr>
            <p:grpSpPr bwMode="auto">
              <a:xfrm>
                <a:off x="7652492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405" name="Picture 404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406" name="Picture 405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  <p:grpSp>
            <p:nvGrpSpPr>
              <p:cNvPr id="7249" name="Group 398"/>
              <p:cNvGrpSpPr>
                <a:grpSpLocks/>
              </p:cNvGrpSpPr>
              <p:nvPr/>
            </p:nvGrpSpPr>
            <p:grpSpPr bwMode="auto">
              <a:xfrm>
                <a:off x="7107024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403" name="Picture 402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404" name="Picture 403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  <p:grpSp>
            <p:nvGrpSpPr>
              <p:cNvPr id="7250" name="Group 399"/>
              <p:cNvGrpSpPr>
                <a:grpSpLocks/>
              </p:cNvGrpSpPr>
              <p:nvPr/>
            </p:nvGrpSpPr>
            <p:grpSpPr bwMode="auto">
              <a:xfrm>
                <a:off x="6561556" y="2372184"/>
                <a:ext cx="521834" cy="519080"/>
                <a:chOff x="593283" y="328614"/>
                <a:chExt cx="521834" cy="519080"/>
              </a:xfrm>
            </p:grpSpPr>
            <p:pic>
              <p:nvPicPr>
                <p:cNvPr id="401" name="Picture 400"/>
                <p:cNvPicPr>
                  <a:picLocks noChangeAspect="1"/>
                </p:cNvPicPr>
                <p:nvPr/>
              </p:nvPicPr>
              <p:blipFill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8597" y="328614"/>
                  <a:ext cx="356520" cy="519080"/>
                </a:xfrm>
                <a:prstGeom prst="rect">
                  <a:avLst/>
                </a:prstGeom>
              </p:spPr>
            </p:pic>
            <p:pic>
              <p:nvPicPr>
                <p:cNvPr id="402" name="Picture 401"/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3283" y="354485"/>
                  <a:ext cx="218173" cy="481485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35" name="Group 134"/>
          <p:cNvGrpSpPr>
            <a:grpSpLocks/>
          </p:cNvGrpSpPr>
          <p:nvPr/>
        </p:nvGrpSpPr>
        <p:grpSpPr bwMode="auto">
          <a:xfrm>
            <a:off x="-233363" y="271463"/>
            <a:ext cx="9393238" cy="5795962"/>
            <a:chOff x="-234006" y="140190"/>
            <a:chExt cx="9393643" cy="5796815"/>
          </a:xfrm>
        </p:grpSpPr>
        <p:sp>
          <p:nvSpPr>
            <p:cNvPr id="136" name="Rectangle 135"/>
            <p:cNvSpPr/>
            <p:nvPr/>
          </p:nvSpPr>
          <p:spPr>
            <a:xfrm>
              <a:off x="110497" y="140190"/>
              <a:ext cx="9028502" cy="579681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IE"/>
            </a:p>
          </p:txBody>
        </p:sp>
        <p:sp>
          <p:nvSpPr>
            <p:cNvPr id="137" name="TextBox 136"/>
            <p:cNvSpPr txBox="1"/>
            <p:nvPr/>
          </p:nvSpPr>
          <p:spPr>
            <a:xfrm rot="20359514">
              <a:off x="-234006" y="2967943"/>
              <a:ext cx="9393643" cy="9240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54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How healthy is your membership?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533400" y="1504950"/>
            <a:ext cx="7929563" cy="481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pic>
        <p:nvPicPr>
          <p:cNvPr id="9219" name="Picture 2" descr="http://www.pukekoheafc.com/Portals/PukekoheAFC/Club-Rooms/New-Clubrooms-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1487488"/>
            <a:ext cx="3551238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250825"/>
            <a:ext cx="91440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>
                <a:solidFill>
                  <a:schemeClr val="accent3"/>
                </a:solidFill>
                <a:latin typeface="+mn-lt"/>
              </a:rPr>
              <a:t>19 are smokers</a:t>
            </a:r>
          </a:p>
        </p:txBody>
      </p:sp>
      <p:pic>
        <p:nvPicPr>
          <p:cNvPr id="9221" name="Picture 2" descr="https://upload.wikimedia.org/wikipedia/commons/thumb/3/3c/Gaelic_football_pitch_diagram.svg/2000px-Gaelic_football_pitch_diagram.svg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8001"/>
              </a:clrFrom>
              <a:clrTo>
                <a:srgbClr val="0080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7" r="11111"/>
          <a:stretch>
            <a:fillRect/>
          </a:stretch>
        </p:blipFill>
        <p:spPr bwMode="auto">
          <a:xfrm>
            <a:off x="314325" y="1176338"/>
            <a:ext cx="2443163" cy="492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2" descr="http://killycloghergaa.com/wp-content/uploads/2012/01/Footbal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25" y="1192213"/>
            <a:ext cx="331788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4" descr="http://cdn.shopify.com/s/files/1/0118/6442/products/564c7a69ba701e103ef5410fdcaa4b37_medium.jpeg?v=135793676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888" y="1062038"/>
            <a:ext cx="512762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2" descr="https://upload.wikimedia.org/wikipedia/commons/thumb/3/3c/Gaelic_football_pitch_diagram.svg/2000px-Gaelic_football_pitch_diagram.svg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8001"/>
              </a:clrFrom>
              <a:clrTo>
                <a:srgbClr val="0080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7" r="11111"/>
          <a:stretch>
            <a:fillRect/>
          </a:stretch>
        </p:blipFill>
        <p:spPr bwMode="auto">
          <a:xfrm>
            <a:off x="2824163" y="1176338"/>
            <a:ext cx="2441575" cy="492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" name="Picture 290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713" y="4598769"/>
            <a:ext cx="356520" cy="519080"/>
          </a:xfrm>
          <a:prstGeom prst="rect">
            <a:avLst/>
          </a:prstGeom>
        </p:spPr>
      </p:pic>
      <p:pic>
        <p:nvPicPr>
          <p:cNvPr id="292" name="Picture 291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99" y="4624640"/>
            <a:ext cx="218173" cy="481485"/>
          </a:xfrm>
          <a:prstGeom prst="rect">
            <a:avLst/>
          </a:prstGeom>
        </p:spPr>
      </p:pic>
      <p:pic>
        <p:nvPicPr>
          <p:cNvPr id="9227" name="Picture 287"/>
          <p:cNvPicPr>
            <a:picLocks noChangeAspect="1"/>
          </p:cNvPicPr>
          <p:nvPr/>
        </p:nvPicPr>
        <p:blipFill>
          <a:blip r:embed="rId7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3898900"/>
            <a:ext cx="35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9" name="Picture 288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34" y="3924878"/>
            <a:ext cx="218173" cy="481485"/>
          </a:xfrm>
          <a:prstGeom prst="rect">
            <a:avLst/>
          </a:prstGeom>
        </p:spPr>
      </p:pic>
      <p:pic>
        <p:nvPicPr>
          <p:cNvPr id="191" name="Picture 190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998" y="2381834"/>
            <a:ext cx="356520" cy="519080"/>
          </a:xfrm>
          <a:prstGeom prst="rect">
            <a:avLst/>
          </a:prstGeom>
        </p:spPr>
      </p:pic>
      <p:pic>
        <p:nvPicPr>
          <p:cNvPr id="286" name="Picture 285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684" y="2407705"/>
            <a:ext cx="218173" cy="481485"/>
          </a:xfrm>
          <a:prstGeom prst="rect">
            <a:avLst/>
          </a:prstGeom>
        </p:spPr>
      </p:pic>
      <p:pic>
        <p:nvPicPr>
          <p:cNvPr id="9231" name="Picture 1"/>
          <p:cNvPicPr>
            <a:picLocks noChangeAspect="1"/>
          </p:cNvPicPr>
          <p:nvPr/>
        </p:nvPicPr>
        <p:blipFill>
          <a:blip r:embed="rId7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751013"/>
            <a:ext cx="357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97" y="1776343"/>
            <a:ext cx="218173" cy="481485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96" y="2381834"/>
            <a:ext cx="356520" cy="519080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82" y="2407705"/>
            <a:ext cx="218173" cy="481485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00" y="3899007"/>
            <a:ext cx="356520" cy="519080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86" y="3924878"/>
            <a:ext cx="218173" cy="481485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11" y="4598769"/>
            <a:ext cx="356520" cy="519080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97" y="4624640"/>
            <a:ext cx="218173" cy="481485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259" y="1750472"/>
            <a:ext cx="356520" cy="519080"/>
          </a:xfrm>
          <a:prstGeom prst="rect">
            <a:avLst/>
          </a:prstGeom>
        </p:spPr>
      </p:pic>
      <p:pic>
        <p:nvPicPr>
          <p:cNvPr id="177" name="Picture 176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945" y="1776343"/>
            <a:ext cx="218173" cy="481485"/>
          </a:xfrm>
          <a:prstGeom prst="rect">
            <a:avLst/>
          </a:prstGeom>
        </p:spPr>
      </p:pic>
      <p:pic>
        <p:nvPicPr>
          <p:cNvPr id="179" name="Picture 178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544" y="2381834"/>
            <a:ext cx="356520" cy="519080"/>
          </a:xfrm>
          <a:prstGeom prst="rect">
            <a:avLst/>
          </a:prstGeom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230" y="2407705"/>
            <a:ext cx="218173" cy="481485"/>
          </a:xfrm>
          <a:prstGeom prst="rect">
            <a:avLst/>
          </a:prstGeom>
        </p:spPr>
      </p:pic>
      <p:pic>
        <p:nvPicPr>
          <p:cNvPr id="182" name="Picture 181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594" y="3899007"/>
            <a:ext cx="356520" cy="519080"/>
          </a:xfrm>
          <a:prstGeom prst="rect">
            <a:avLst/>
          </a:prstGeom>
        </p:spPr>
      </p:pic>
      <p:pic>
        <p:nvPicPr>
          <p:cNvPr id="183" name="Picture 182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280" y="3924878"/>
            <a:ext cx="218173" cy="481485"/>
          </a:xfrm>
          <a:prstGeom prst="rect">
            <a:avLst/>
          </a:prstGeom>
        </p:spPr>
      </p:pic>
      <p:pic>
        <p:nvPicPr>
          <p:cNvPr id="185" name="Picture 184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259" y="4598769"/>
            <a:ext cx="356520" cy="519080"/>
          </a:xfrm>
          <a:prstGeom prst="rect">
            <a:avLst/>
          </a:prstGeom>
        </p:spPr>
      </p:pic>
      <p:pic>
        <p:nvPicPr>
          <p:cNvPr id="186" name="Picture 185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945" y="4624640"/>
            <a:ext cx="218173" cy="481485"/>
          </a:xfrm>
          <a:prstGeom prst="rect">
            <a:avLst/>
          </a:prstGeom>
        </p:spPr>
      </p:pic>
      <p:pic>
        <p:nvPicPr>
          <p:cNvPr id="188" name="Picture 187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713" y="1750472"/>
            <a:ext cx="356520" cy="519080"/>
          </a:xfrm>
          <a:prstGeom prst="rect">
            <a:avLst/>
          </a:prstGeom>
        </p:spPr>
      </p:pic>
      <p:pic>
        <p:nvPicPr>
          <p:cNvPr id="189" name="Picture 188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99" y="1776343"/>
            <a:ext cx="218173" cy="481485"/>
          </a:xfrm>
          <a:prstGeom prst="rect">
            <a:avLst/>
          </a:prstGeom>
        </p:spPr>
      </p:pic>
      <p:pic>
        <p:nvPicPr>
          <p:cNvPr id="294" name="Picture 293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595" y="5156640"/>
            <a:ext cx="356520" cy="519080"/>
          </a:xfrm>
          <a:prstGeom prst="rect">
            <a:avLst/>
          </a:prstGeom>
        </p:spPr>
      </p:pic>
      <p:pic>
        <p:nvPicPr>
          <p:cNvPr id="9250" name="Picture 294"/>
          <p:cNvPicPr>
            <a:picLocks noChangeAspect="1"/>
          </p:cNvPicPr>
          <p:nvPr/>
        </p:nvPicPr>
        <p:blipFill>
          <a:blip r:embed="rId8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5183188"/>
            <a:ext cx="2190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" name="Picture 296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23" y="3160677"/>
            <a:ext cx="356520" cy="519080"/>
          </a:xfrm>
          <a:prstGeom prst="rect">
            <a:avLst/>
          </a:prstGeom>
        </p:spPr>
      </p:pic>
      <p:pic>
        <p:nvPicPr>
          <p:cNvPr id="9252" name="Picture 297"/>
          <p:cNvPicPr>
            <a:picLocks noChangeAspect="1"/>
          </p:cNvPicPr>
          <p:nvPr/>
        </p:nvPicPr>
        <p:blipFill>
          <a:blip r:embed="rId8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8" y="3186113"/>
            <a:ext cx="21907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0" name="Picture 299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846" y="3160677"/>
            <a:ext cx="356520" cy="519080"/>
          </a:xfrm>
          <a:prstGeom prst="rect">
            <a:avLst/>
          </a:prstGeom>
        </p:spPr>
      </p:pic>
      <p:pic>
        <p:nvPicPr>
          <p:cNvPr id="301" name="Picture 300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532" y="3186548"/>
            <a:ext cx="218173" cy="481485"/>
          </a:xfrm>
          <a:prstGeom prst="rect">
            <a:avLst/>
          </a:prstGeom>
        </p:spPr>
      </p:pic>
      <p:pic>
        <p:nvPicPr>
          <p:cNvPr id="346" name="Picture 345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153" y="4598769"/>
            <a:ext cx="356520" cy="519080"/>
          </a:xfrm>
          <a:prstGeom prst="rect">
            <a:avLst/>
          </a:prstGeom>
        </p:spPr>
      </p:pic>
      <p:pic>
        <p:nvPicPr>
          <p:cNvPr id="347" name="Picture 346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839" y="4624640"/>
            <a:ext cx="218173" cy="481485"/>
          </a:xfrm>
          <a:prstGeom prst="rect">
            <a:avLst/>
          </a:prstGeom>
        </p:spPr>
      </p:pic>
      <p:pic>
        <p:nvPicPr>
          <p:cNvPr id="344" name="Picture 343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488" y="3899007"/>
            <a:ext cx="356520" cy="519080"/>
          </a:xfrm>
          <a:prstGeom prst="rect">
            <a:avLst/>
          </a:prstGeom>
        </p:spPr>
      </p:pic>
      <p:pic>
        <p:nvPicPr>
          <p:cNvPr id="9258" name="Picture 344"/>
          <p:cNvPicPr>
            <a:picLocks noChangeAspect="1"/>
          </p:cNvPicPr>
          <p:nvPr/>
        </p:nvPicPr>
        <p:blipFill>
          <a:blip r:embed="rId8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663" y="3924300"/>
            <a:ext cx="2174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59" name="Picture 341"/>
          <p:cNvPicPr>
            <a:picLocks noChangeAspect="1"/>
          </p:cNvPicPr>
          <p:nvPr/>
        </p:nvPicPr>
        <p:blipFill>
          <a:blip r:embed="rId7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2381250"/>
            <a:ext cx="35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3" name="Picture 342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124" y="2407705"/>
            <a:ext cx="218173" cy="481485"/>
          </a:xfrm>
          <a:prstGeom prst="rect">
            <a:avLst/>
          </a:prstGeom>
        </p:spPr>
      </p:pic>
      <p:pic>
        <p:nvPicPr>
          <p:cNvPr id="340" name="Picture 339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451" y="1750472"/>
            <a:ext cx="356520" cy="519080"/>
          </a:xfrm>
          <a:prstGeom prst="rect">
            <a:avLst/>
          </a:prstGeom>
        </p:spPr>
      </p:pic>
      <p:pic>
        <p:nvPicPr>
          <p:cNvPr id="341" name="Picture 340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137" y="1776343"/>
            <a:ext cx="218173" cy="481485"/>
          </a:xfrm>
          <a:prstGeom prst="rect">
            <a:avLst/>
          </a:prstGeom>
        </p:spPr>
      </p:pic>
      <p:pic>
        <p:nvPicPr>
          <p:cNvPr id="338" name="Picture 337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736" y="2381834"/>
            <a:ext cx="356520" cy="519080"/>
          </a:xfrm>
          <a:prstGeom prst="rect">
            <a:avLst/>
          </a:prstGeom>
        </p:spPr>
      </p:pic>
      <p:pic>
        <p:nvPicPr>
          <p:cNvPr id="339" name="Picture 338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422" y="2407705"/>
            <a:ext cx="218173" cy="481485"/>
          </a:xfrm>
          <a:prstGeom prst="rect">
            <a:avLst/>
          </a:prstGeom>
        </p:spPr>
      </p:pic>
      <p:pic>
        <p:nvPicPr>
          <p:cNvPr id="336" name="Picture 335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240" y="3899007"/>
            <a:ext cx="356520" cy="519080"/>
          </a:xfrm>
          <a:prstGeom prst="rect">
            <a:avLst/>
          </a:prstGeom>
        </p:spPr>
      </p:pic>
      <p:pic>
        <p:nvPicPr>
          <p:cNvPr id="337" name="Picture 336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926" y="3924878"/>
            <a:ext cx="218173" cy="481485"/>
          </a:xfrm>
          <a:prstGeom prst="rect">
            <a:avLst/>
          </a:prstGeom>
        </p:spPr>
      </p:pic>
      <p:pic>
        <p:nvPicPr>
          <p:cNvPr id="334" name="Picture 333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451" y="4598769"/>
            <a:ext cx="356520" cy="519080"/>
          </a:xfrm>
          <a:prstGeom prst="rect">
            <a:avLst/>
          </a:prstGeom>
        </p:spPr>
      </p:pic>
      <p:pic>
        <p:nvPicPr>
          <p:cNvPr id="9268" name="Picture 334"/>
          <p:cNvPicPr>
            <a:picLocks noChangeAspect="1"/>
          </p:cNvPicPr>
          <p:nvPr/>
        </p:nvPicPr>
        <p:blipFill>
          <a:blip r:embed="rId8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525" y="4624388"/>
            <a:ext cx="2190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2" name="Picture 331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699" y="1750472"/>
            <a:ext cx="356520" cy="519080"/>
          </a:xfrm>
          <a:prstGeom prst="rect">
            <a:avLst/>
          </a:prstGeom>
        </p:spPr>
      </p:pic>
      <p:pic>
        <p:nvPicPr>
          <p:cNvPr id="333" name="Picture 332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385" y="1776343"/>
            <a:ext cx="218173" cy="481485"/>
          </a:xfrm>
          <a:prstGeom prst="rect">
            <a:avLst/>
          </a:prstGeom>
        </p:spPr>
      </p:pic>
      <p:pic>
        <p:nvPicPr>
          <p:cNvPr id="330" name="Picture 329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984" y="2381834"/>
            <a:ext cx="356520" cy="519080"/>
          </a:xfrm>
          <a:prstGeom prst="rect">
            <a:avLst/>
          </a:prstGeom>
        </p:spPr>
      </p:pic>
      <p:pic>
        <p:nvPicPr>
          <p:cNvPr id="331" name="Picture 330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70" y="2407705"/>
            <a:ext cx="218173" cy="481485"/>
          </a:xfrm>
          <a:prstGeom prst="rect">
            <a:avLst/>
          </a:prstGeom>
        </p:spPr>
      </p:pic>
      <p:pic>
        <p:nvPicPr>
          <p:cNvPr id="328" name="Picture 327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034" y="3899007"/>
            <a:ext cx="356520" cy="519080"/>
          </a:xfrm>
          <a:prstGeom prst="rect">
            <a:avLst/>
          </a:prstGeom>
        </p:spPr>
      </p:pic>
      <p:pic>
        <p:nvPicPr>
          <p:cNvPr id="329" name="Picture 328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0" y="3924878"/>
            <a:ext cx="218173" cy="481485"/>
          </a:xfrm>
          <a:prstGeom prst="rect">
            <a:avLst/>
          </a:prstGeom>
        </p:spPr>
      </p:pic>
      <p:pic>
        <p:nvPicPr>
          <p:cNvPr id="9275" name="Picture 325"/>
          <p:cNvPicPr>
            <a:picLocks noChangeAspect="1"/>
          </p:cNvPicPr>
          <p:nvPr/>
        </p:nvPicPr>
        <p:blipFill>
          <a:blip r:embed="rId7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8" y="4598988"/>
            <a:ext cx="357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" name="Picture 326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385" y="4624640"/>
            <a:ext cx="218173" cy="481485"/>
          </a:xfrm>
          <a:prstGeom prst="rect">
            <a:avLst/>
          </a:prstGeom>
        </p:spPr>
      </p:pic>
      <p:pic>
        <p:nvPicPr>
          <p:cNvPr id="324" name="Picture 323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153" y="1750472"/>
            <a:ext cx="356520" cy="519080"/>
          </a:xfrm>
          <a:prstGeom prst="rect">
            <a:avLst/>
          </a:prstGeom>
        </p:spPr>
      </p:pic>
      <p:pic>
        <p:nvPicPr>
          <p:cNvPr id="325" name="Picture 324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839" y="1776343"/>
            <a:ext cx="218173" cy="481485"/>
          </a:xfrm>
          <a:prstGeom prst="rect">
            <a:avLst/>
          </a:prstGeom>
        </p:spPr>
      </p:pic>
      <p:pic>
        <p:nvPicPr>
          <p:cNvPr id="322" name="Picture 321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035" y="5156640"/>
            <a:ext cx="356520" cy="519080"/>
          </a:xfrm>
          <a:prstGeom prst="rect">
            <a:avLst/>
          </a:prstGeom>
        </p:spPr>
      </p:pic>
      <p:pic>
        <p:nvPicPr>
          <p:cNvPr id="323" name="Picture 322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721" y="5182511"/>
            <a:ext cx="218173" cy="481485"/>
          </a:xfrm>
          <a:prstGeom prst="rect">
            <a:avLst/>
          </a:prstGeom>
        </p:spPr>
      </p:pic>
      <p:pic>
        <p:nvPicPr>
          <p:cNvPr id="320" name="Picture 319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463" y="3160677"/>
            <a:ext cx="356520" cy="519080"/>
          </a:xfrm>
          <a:prstGeom prst="rect">
            <a:avLst/>
          </a:prstGeom>
        </p:spPr>
      </p:pic>
      <p:pic>
        <p:nvPicPr>
          <p:cNvPr id="9282" name="Picture 320"/>
          <p:cNvPicPr>
            <a:picLocks noChangeAspect="1"/>
          </p:cNvPicPr>
          <p:nvPr/>
        </p:nvPicPr>
        <p:blipFill>
          <a:blip r:embed="rId8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3186113"/>
            <a:ext cx="2174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8" name="Picture 317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286" y="3160677"/>
            <a:ext cx="356520" cy="519080"/>
          </a:xfrm>
          <a:prstGeom prst="rect">
            <a:avLst/>
          </a:prstGeom>
        </p:spPr>
      </p:pic>
      <p:pic>
        <p:nvPicPr>
          <p:cNvPr id="319" name="Picture 318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972" y="3186548"/>
            <a:ext cx="218173" cy="48148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 rot="21135400">
            <a:off x="6765925" y="2895600"/>
            <a:ext cx="1604963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pic>
        <p:nvPicPr>
          <p:cNvPr id="9286" name="Picture 348"/>
          <p:cNvPicPr>
            <a:picLocks noChangeAspect="1"/>
          </p:cNvPicPr>
          <p:nvPr/>
        </p:nvPicPr>
        <p:blipFill>
          <a:blip r:embed="rId7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13" y="3754438"/>
            <a:ext cx="355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0" name="Picture 349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26" y="3780423"/>
            <a:ext cx="218173" cy="481485"/>
          </a:xfrm>
          <a:prstGeom prst="rect">
            <a:avLst/>
          </a:prstGeom>
        </p:spPr>
      </p:pic>
      <p:pic>
        <p:nvPicPr>
          <p:cNvPr id="352" name="Picture 351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312" y="3754552"/>
            <a:ext cx="356520" cy="519080"/>
          </a:xfrm>
          <a:prstGeom prst="rect">
            <a:avLst/>
          </a:prstGeom>
        </p:spPr>
      </p:pic>
      <p:pic>
        <p:nvPicPr>
          <p:cNvPr id="9289" name="Picture 352"/>
          <p:cNvPicPr>
            <a:picLocks noChangeAspect="1"/>
          </p:cNvPicPr>
          <p:nvPr/>
        </p:nvPicPr>
        <p:blipFill>
          <a:blip r:embed="rId8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3779838"/>
            <a:ext cx="2174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5" name="Picture 354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844" y="3754552"/>
            <a:ext cx="356520" cy="519080"/>
          </a:xfrm>
          <a:prstGeom prst="rect">
            <a:avLst/>
          </a:prstGeom>
        </p:spPr>
      </p:pic>
      <p:pic>
        <p:nvPicPr>
          <p:cNvPr id="356" name="Picture 355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530" y="3780423"/>
            <a:ext cx="218173" cy="481485"/>
          </a:xfrm>
          <a:prstGeom prst="rect">
            <a:avLst/>
          </a:prstGeom>
        </p:spPr>
      </p:pic>
      <p:pic>
        <p:nvPicPr>
          <p:cNvPr id="358" name="Picture 357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376" y="3754552"/>
            <a:ext cx="356520" cy="519080"/>
          </a:xfrm>
          <a:prstGeom prst="rect">
            <a:avLst/>
          </a:prstGeom>
        </p:spPr>
      </p:pic>
      <p:pic>
        <p:nvPicPr>
          <p:cNvPr id="9293" name="Picture 358"/>
          <p:cNvPicPr>
            <a:picLocks noChangeAspect="1"/>
          </p:cNvPicPr>
          <p:nvPr/>
        </p:nvPicPr>
        <p:blipFill>
          <a:blip r:embed="rId8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3779838"/>
            <a:ext cx="21748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1" name="Picture 360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908" y="3754552"/>
            <a:ext cx="356520" cy="519080"/>
          </a:xfrm>
          <a:prstGeom prst="rect">
            <a:avLst/>
          </a:prstGeom>
        </p:spPr>
      </p:pic>
      <p:pic>
        <p:nvPicPr>
          <p:cNvPr id="362" name="Picture 361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594" y="3780423"/>
            <a:ext cx="218173" cy="481485"/>
          </a:xfrm>
          <a:prstGeom prst="rect">
            <a:avLst/>
          </a:prstGeom>
        </p:spPr>
      </p:pic>
      <p:pic>
        <p:nvPicPr>
          <p:cNvPr id="9296" name="Picture 376"/>
          <p:cNvPicPr>
            <a:picLocks noChangeAspect="1"/>
          </p:cNvPicPr>
          <p:nvPr/>
        </p:nvPicPr>
        <p:blipFill>
          <a:blip r:embed="rId7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3065463"/>
            <a:ext cx="357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" name="Picture 377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275" y="3091008"/>
            <a:ext cx="218173" cy="481485"/>
          </a:xfrm>
          <a:prstGeom prst="rect">
            <a:avLst/>
          </a:prstGeom>
        </p:spPr>
      </p:pic>
      <p:pic>
        <p:nvPicPr>
          <p:cNvPr id="375" name="Picture 374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461" y="3065137"/>
            <a:ext cx="356520" cy="519080"/>
          </a:xfrm>
          <a:prstGeom prst="rect">
            <a:avLst/>
          </a:prstGeom>
        </p:spPr>
      </p:pic>
      <p:pic>
        <p:nvPicPr>
          <p:cNvPr id="9299" name="Picture 375"/>
          <p:cNvPicPr>
            <a:picLocks noChangeAspect="1"/>
          </p:cNvPicPr>
          <p:nvPr/>
        </p:nvPicPr>
        <p:blipFill>
          <a:blip r:embed="rId8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3090863"/>
            <a:ext cx="2190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3" name="Picture 372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993" y="3065137"/>
            <a:ext cx="356520" cy="519080"/>
          </a:xfrm>
          <a:prstGeom prst="rect">
            <a:avLst/>
          </a:prstGeom>
        </p:spPr>
      </p:pic>
      <p:pic>
        <p:nvPicPr>
          <p:cNvPr id="374" name="Picture 373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79" y="3091008"/>
            <a:ext cx="218173" cy="481485"/>
          </a:xfrm>
          <a:prstGeom prst="rect">
            <a:avLst/>
          </a:prstGeom>
        </p:spPr>
      </p:pic>
      <p:pic>
        <p:nvPicPr>
          <p:cNvPr id="9302" name="Picture 370"/>
          <p:cNvPicPr>
            <a:picLocks noChangeAspect="1"/>
          </p:cNvPicPr>
          <p:nvPr/>
        </p:nvPicPr>
        <p:blipFill>
          <a:blip r:embed="rId7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3065463"/>
            <a:ext cx="357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2" name="Picture 371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211" y="3091008"/>
            <a:ext cx="218173" cy="481485"/>
          </a:xfrm>
          <a:prstGeom prst="rect">
            <a:avLst/>
          </a:prstGeom>
        </p:spPr>
      </p:pic>
      <p:pic>
        <p:nvPicPr>
          <p:cNvPr id="369" name="Picture 368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057" y="3065137"/>
            <a:ext cx="356520" cy="519080"/>
          </a:xfrm>
          <a:prstGeom prst="rect">
            <a:avLst/>
          </a:prstGeom>
        </p:spPr>
      </p:pic>
      <p:pic>
        <p:nvPicPr>
          <p:cNvPr id="370" name="Picture 369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743" y="3091008"/>
            <a:ext cx="218173" cy="481485"/>
          </a:xfrm>
          <a:prstGeom prst="rect">
            <a:avLst/>
          </a:prstGeom>
        </p:spPr>
      </p:pic>
      <p:pic>
        <p:nvPicPr>
          <p:cNvPr id="393" name="Picture 392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845" y="5122088"/>
            <a:ext cx="356520" cy="519080"/>
          </a:xfrm>
          <a:prstGeom prst="rect">
            <a:avLst/>
          </a:prstGeom>
        </p:spPr>
      </p:pic>
      <p:pic>
        <p:nvPicPr>
          <p:cNvPr id="9307" name="Picture 393"/>
          <p:cNvPicPr>
            <a:picLocks noChangeAspect="1"/>
          </p:cNvPicPr>
          <p:nvPr/>
        </p:nvPicPr>
        <p:blipFill>
          <a:blip r:embed="rId8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538" y="5148263"/>
            <a:ext cx="21748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1" name="Picture 390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717" y="5122088"/>
            <a:ext cx="356520" cy="519080"/>
          </a:xfrm>
          <a:prstGeom prst="rect">
            <a:avLst/>
          </a:prstGeom>
        </p:spPr>
      </p:pic>
      <p:pic>
        <p:nvPicPr>
          <p:cNvPr id="392" name="Picture 391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403" y="5147959"/>
            <a:ext cx="218173" cy="481485"/>
          </a:xfrm>
          <a:prstGeom prst="rect">
            <a:avLst/>
          </a:prstGeom>
        </p:spPr>
      </p:pic>
      <p:pic>
        <p:nvPicPr>
          <p:cNvPr id="9310" name="Picture 388"/>
          <p:cNvPicPr>
            <a:picLocks noChangeAspect="1"/>
          </p:cNvPicPr>
          <p:nvPr/>
        </p:nvPicPr>
        <p:blipFill>
          <a:blip r:embed="rId7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5122863"/>
            <a:ext cx="3571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0" name="Picture 389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35" y="5147959"/>
            <a:ext cx="218173" cy="481485"/>
          </a:xfrm>
          <a:prstGeom prst="rect">
            <a:avLst/>
          </a:prstGeom>
        </p:spPr>
      </p:pic>
      <p:pic>
        <p:nvPicPr>
          <p:cNvPr id="387" name="Picture 386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781" y="5122088"/>
            <a:ext cx="356520" cy="519080"/>
          </a:xfrm>
          <a:prstGeom prst="rect">
            <a:avLst/>
          </a:prstGeom>
        </p:spPr>
      </p:pic>
      <p:pic>
        <p:nvPicPr>
          <p:cNvPr id="388" name="Picture 387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467" y="5147959"/>
            <a:ext cx="218173" cy="481485"/>
          </a:xfrm>
          <a:prstGeom prst="rect">
            <a:avLst/>
          </a:prstGeom>
        </p:spPr>
      </p:pic>
      <p:pic>
        <p:nvPicPr>
          <p:cNvPr id="385" name="Picture 384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313" y="5122088"/>
            <a:ext cx="356520" cy="519080"/>
          </a:xfrm>
          <a:prstGeom prst="rect">
            <a:avLst/>
          </a:prstGeom>
        </p:spPr>
      </p:pic>
      <p:pic>
        <p:nvPicPr>
          <p:cNvPr id="386" name="Picture 385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999" y="5147959"/>
            <a:ext cx="218173" cy="481485"/>
          </a:xfrm>
          <a:prstGeom prst="rect">
            <a:avLst/>
          </a:prstGeom>
        </p:spPr>
      </p:pic>
      <p:pic>
        <p:nvPicPr>
          <p:cNvPr id="409" name="Picture 408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994" y="4432673"/>
            <a:ext cx="356520" cy="519080"/>
          </a:xfrm>
          <a:prstGeom prst="rect">
            <a:avLst/>
          </a:prstGeom>
        </p:spPr>
      </p:pic>
      <p:pic>
        <p:nvPicPr>
          <p:cNvPr id="410" name="Picture 409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680" y="4458544"/>
            <a:ext cx="218173" cy="481485"/>
          </a:xfrm>
          <a:prstGeom prst="rect">
            <a:avLst/>
          </a:prstGeom>
        </p:spPr>
      </p:pic>
      <p:pic>
        <p:nvPicPr>
          <p:cNvPr id="407" name="Picture 406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866" y="4432673"/>
            <a:ext cx="356520" cy="519080"/>
          </a:xfrm>
          <a:prstGeom prst="rect">
            <a:avLst/>
          </a:prstGeom>
        </p:spPr>
      </p:pic>
      <p:pic>
        <p:nvPicPr>
          <p:cNvPr id="408" name="Picture 407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552" y="4458544"/>
            <a:ext cx="218173" cy="481485"/>
          </a:xfrm>
          <a:prstGeom prst="rect">
            <a:avLst/>
          </a:prstGeom>
        </p:spPr>
      </p:pic>
      <p:pic>
        <p:nvPicPr>
          <p:cNvPr id="405" name="Picture 404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398" y="4432673"/>
            <a:ext cx="356520" cy="519080"/>
          </a:xfrm>
          <a:prstGeom prst="rect">
            <a:avLst/>
          </a:prstGeom>
        </p:spPr>
      </p:pic>
      <p:pic>
        <p:nvPicPr>
          <p:cNvPr id="406" name="Picture 405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084" y="4458544"/>
            <a:ext cx="218173" cy="481485"/>
          </a:xfrm>
          <a:prstGeom prst="rect">
            <a:avLst/>
          </a:prstGeom>
        </p:spPr>
      </p:pic>
      <p:pic>
        <p:nvPicPr>
          <p:cNvPr id="9322" name="Picture 402"/>
          <p:cNvPicPr>
            <a:picLocks noChangeAspect="1"/>
          </p:cNvPicPr>
          <p:nvPr/>
        </p:nvPicPr>
        <p:blipFill>
          <a:blip r:embed="rId7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4432300"/>
            <a:ext cx="35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4" name="Picture 403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616" y="4458544"/>
            <a:ext cx="218173" cy="481485"/>
          </a:xfrm>
          <a:prstGeom prst="rect">
            <a:avLst/>
          </a:prstGeom>
        </p:spPr>
      </p:pic>
      <p:pic>
        <p:nvPicPr>
          <p:cNvPr id="401" name="Picture 400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462" y="4432673"/>
            <a:ext cx="356520" cy="519080"/>
          </a:xfrm>
          <a:prstGeom prst="rect">
            <a:avLst/>
          </a:prstGeom>
        </p:spPr>
      </p:pic>
      <p:pic>
        <p:nvPicPr>
          <p:cNvPr id="9325" name="Picture 401"/>
          <p:cNvPicPr>
            <a:picLocks noChangeAspect="1"/>
          </p:cNvPicPr>
          <p:nvPr/>
        </p:nvPicPr>
        <p:blipFill>
          <a:blip r:embed="rId8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4459288"/>
            <a:ext cx="2190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533400" y="1504950"/>
            <a:ext cx="7929563" cy="481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pic>
        <p:nvPicPr>
          <p:cNvPr id="11267" name="Picture 2" descr="http://www.pukekoheafc.com/Portals/PukekoheAFC/Club-Rooms/New-Clubrooms-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1487488"/>
            <a:ext cx="3551238" cy="16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250825"/>
            <a:ext cx="91440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000" b="1" dirty="0">
                <a:solidFill>
                  <a:schemeClr val="accent3"/>
                </a:solidFill>
                <a:latin typeface="+mn-lt"/>
              </a:rPr>
              <a:t>Half of those will die from smoking related conditions</a:t>
            </a:r>
          </a:p>
        </p:txBody>
      </p:sp>
      <p:pic>
        <p:nvPicPr>
          <p:cNvPr id="11269" name="Picture 2" descr="https://upload.wikimedia.org/wikipedia/commons/thumb/3/3c/Gaelic_football_pitch_diagram.svg/2000px-Gaelic_football_pitch_diagram.svg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8001"/>
              </a:clrFrom>
              <a:clrTo>
                <a:srgbClr val="0080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7" r="11111"/>
          <a:stretch>
            <a:fillRect/>
          </a:stretch>
        </p:blipFill>
        <p:spPr bwMode="auto">
          <a:xfrm>
            <a:off x="314325" y="1176338"/>
            <a:ext cx="2443163" cy="492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2" descr="http://killycloghergaa.com/wp-content/uploads/2012/01/Footbal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25" y="1192213"/>
            <a:ext cx="331788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14" descr="http://cdn.shopify.com/s/files/1/0118/6442/products/564c7a69ba701e103ef5410fdcaa4b37_medium.jpeg?v=135793676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888" y="1062038"/>
            <a:ext cx="512762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2" descr="https://upload.wikimedia.org/wikipedia/commons/thumb/3/3c/Gaelic_football_pitch_diagram.svg/2000px-Gaelic_football_pitch_diagram.svg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8001"/>
              </a:clrFrom>
              <a:clrTo>
                <a:srgbClr val="00800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7" r="11111"/>
          <a:stretch>
            <a:fillRect/>
          </a:stretch>
        </p:blipFill>
        <p:spPr bwMode="auto">
          <a:xfrm>
            <a:off x="2824163" y="1176338"/>
            <a:ext cx="2441575" cy="492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" name="Picture 290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713" y="4598769"/>
            <a:ext cx="356520" cy="519080"/>
          </a:xfrm>
          <a:prstGeom prst="rect">
            <a:avLst/>
          </a:prstGeom>
        </p:spPr>
      </p:pic>
      <p:pic>
        <p:nvPicPr>
          <p:cNvPr id="292" name="Picture 291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99" y="4624640"/>
            <a:ext cx="218173" cy="481485"/>
          </a:xfrm>
          <a:prstGeom prst="rect">
            <a:avLst/>
          </a:prstGeom>
        </p:spPr>
      </p:pic>
      <p:pic>
        <p:nvPicPr>
          <p:cNvPr id="11275" name="Picture 287"/>
          <p:cNvPicPr>
            <a:picLocks noChangeAspect="1"/>
          </p:cNvPicPr>
          <p:nvPr/>
        </p:nvPicPr>
        <p:blipFill>
          <a:blip r:embed="rId7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3898900"/>
            <a:ext cx="35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9" name="Picture 288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34" y="3924878"/>
            <a:ext cx="218173" cy="481485"/>
          </a:xfrm>
          <a:prstGeom prst="rect">
            <a:avLst/>
          </a:prstGeom>
        </p:spPr>
      </p:pic>
      <p:pic>
        <p:nvPicPr>
          <p:cNvPr id="191" name="Picture 190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998" y="2381834"/>
            <a:ext cx="356520" cy="519080"/>
          </a:xfrm>
          <a:prstGeom prst="rect">
            <a:avLst/>
          </a:prstGeom>
        </p:spPr>
      </p:pic>
      <p:pic>
        <p:nvPicPr>
          <p:cNvPr id="286" name="Picture 285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684" y="2407705"/>
            <a:ext cx="218173" cy="481485"/>
          </a:xfrm>
          <a:prstGeom prst="rect">
            <a:avLst/>
          </a:prstGeom>
        </p:spPr>
      </p:pic>
      <p:pic>
        <p:nvPicPr>
          <p:cNvPr id="11279" name="Picture 1"/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751013"/>
            <a:ext cx="357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97" y="1776343"/>
            <a:ext cx="218173" cy="481485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96" y="2381834"/>
            <a:ext cx="356520" cy="519080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82" y="2407705"/>
            <a:ext cx="218173" cy="481485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00" y="3899007"/>
            <a:ext cx="356520" cy="519080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86" y="3924878"/>
            <a:ext cx="218173" cy="481485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11" y="4598769"/>
            <a:ext cx="356520" cy="519080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97" y="4624640"/>
            <a:ext cx="218173" cy="481485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259" y="1750472"/>
            <a:ext cx="356520" cy="519080"/>
          </a:xfrm>
          <a:prstGeom prst="rect">
            <a:avLst/>
          </a:prstGeom>
        </p:spPr>
      </p:pic>
      <p:pic>
        <p:nvPicPr>
          <p:cNvPr id="177" name="Picture 176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945" y="1776343"/>
            <a:ext cx="218173" cy="481485"/>
          </a:xfrm>
          <a:prstGeom prst="rect">
            <a:avLst/>
          </a:prstGeom>
        </p:spPr>
      </p:pic>
      <p:pic>
        <p:nvPicPr>
          <p:cNvPr id="179" name="Picture 178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544" y="2381834"/>
            <a:ext cx="356520" cy="519080"/>
          </a:xfrm>
          <a:prstGeom prst="rect">
            <a:avLst/>
          </a:prstGeom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230" y="2407705"/>
            <a:ext cx="218173" cy="481485"/>
          </a:xfrm>
          <a:prstGeom prst="rect">
            <a:avLst/>
          </a:prstGeom>
        </p:spPr>
      </p:pic>
      <p:pic>
        <p:nvPicPr>
          <p:cNvPr id="182" name="Picture 181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594" y="3899007"/>
            <a:ext cx="356520" cy="519080"/>
          </a:xfrm>
          <a:prstGeom prst="rect">
            <a:avLst/>
          </a:prstGeom>
        </p:spPr>
      </p:pic>
      <p:pic>
        <p:nvPicPr>
          <p:cNvPr id="183" name="Picture 182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280" y="3924878"/>
            <a:ext cx="218173" cy="481485"/>
          </a:xfrm>
          <a:prstGeom prst="rect">
            <a:avLst/>
          </a:prstGeom>
        </p:spPr>
      </p:pic>
      <p:pic>
        <p:nvPicPr>
          <p:cNvPr id="185" name="Picture 184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259" y="4598769"/>
            <a:ext cx="356520" cy="519080"/>
          </a:xfrm>
          <a:prstGeom prst="rect">
            <a:avLst/>
          </a:prstGeom>
        </p:spPr>
      </p:pic>
      <p:pic>
        <p:nvPicPr>
          <p:cNvPr id="186" name="Picture 185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945" y="4624640"/>
            <a:ext cx="218173" cy="481485"/>
          </a:xfrm>
          <a:prstGeom prst="rect">
            <a:avLst/>
          </a:prstGeom>
        </p:spPr>
      </p:pic>
      <p:pic>
        <p:nvPicPr>
          <p:cNvPr id="188" name="Picture 187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713" y="1750472"/>
            <a:ext cx="356520" cy="519080"/>
          </a:xfrm>
          <a:prstGeom prst="rect">
            <a:avLst/>
          </a:prstGeom>
        </p:spPr>
      </p:pic>
      <p:pic>
        <p:nvPicPr>
          <p:cNvPr id="189" name="Picture 188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99" y="1776343"/>
            <a:ext cx="218173" cy="481485"/>
          </a:xfrm>
          <a:prstGeom prst="rect">
            <a:avLst/>
          </a:prstGeom>
        </p:spPr>
      </p:pic>
      <p:pic>
        <p:nvPicPr>
          <p:cNvPr id="294" name="Picture 293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595" y="5156640"/>
            <a:ext cx="356520" cy="519080"/>
          </a:xfrm>
          <a:prstGeom prst="rect">
            <a:avLst/>
          </a:prstGeom>
        </p:spPr>
      </p:pic>
      <p:pic>
        <p:nvPicPr>
          <p:cNvPr id="11298" name="Picture 294"/>
          <p:cNvPicPr>
            <a:picLocks noChangeAspect="1"/>
          </p:cNvPicPr>
          <p:nvPr/>
        </p:nvPicPr>
        <p:blipFill>
          <a:blip r:embed="rId8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5183188"/>
            <a:ext cx="2190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" name="Picture 296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23" y="3160677"/>
            <a:ext cx="356520" cy="519080"/>
          </a:xfrm>
          <a:prstGeom prst="rect">
            <a:avLst/>
          </a:prstGeom>
        </p:spPr>
      </p:pic>
      <p:pic>
        <p:nvPicPr>
          <p:cNvPr id="11300" name="Picture 297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8" y="3186113"/>
            <a:ext cx="21907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0" name="Picture 299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846" y="3160677"/>
            <a:ext cx="356520" cy="519080"/>
          </a:xfrm>
          <a:prstGeom prst="rect">
            <a:avLst/>
          </a:prstGeom>
        </p:spPr>
      </p:pic>
      <p:pic>
        <p:nvPicPr>
          <p:cNvPr id="301" name="Picture 300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532" y="3186548"/>
            <a:ext cx="218173" cy="481485"/>
          </a:xfrm>
          <a:prstGeom prst="rect">
            <a:avLst/>
          </a:prstGeom>
        </p:spPr>
      </p:pic>
      <p:pic>
        <p:nvPicPr>
          <p:cNvPr id="346" name="Picture 345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153" y="4598769"/>
            <a:ext cx="356520" cy="519080"/>
          </a:xfrm>
          <a:prstGeom prst="rect">
            <a:avLst/>
          </a:prstGeom>
        </p:spPr>
      </p:pic>
      <p:pic>
        <p:nvPicPr>
          <p:cNvPr id="347" name="Picture 346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839" y="4624640"/>
            <a:ext cx="218173" cy="481485"/>
          </a:xfrm>
          <a:prstGeom prst="rect">
            <a:avLst/>
          </a:prstGeom>
        </p:spPr>
      </p:pic>
      <p:pic>
        <p:nvPicPr>
          <p:cNvPr id="344" name="Picture 343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488" y="3899007"/>
            <a:ext cx="356520" cy="519080"/>
          </a:xfrm>
          <a:prstGeom prst="rect">
            <a:avLst/>
          </a:prstGeom>
        </p:spPr>
      </p:pic>
      <p:pic>
        <p:nvPicPr>
          <p:cNvPr id="11306" name="Picture 344"/>
          <p:cNvPicPr>
            <a:picLocks noChangeAspect="1"/>
          </p:cNvPicPr>
          <p:nvPr/>
        </p:nvPicPr>
        <p:blipFill>
          <a:blip r:embed="rId8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663" y="3924300"/>
            <a:ext cx="2174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07" name="Picture 341"/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2381250"/>
            <a:ext cx="35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3" name="Picture 342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124" y="2407705"/>
            <a:ext cx="218173" cy="481485"/>
          </a:xfrm>
          <a:prstGeom prst="rect">
            <a:avLst/>
          </a:prstGeom>
        </p:spPr>
      </p:pic>
      <p:pic>
        <p:nvPicPr>
          <p:cNvPr id="340" name="Picture 339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451" y="1750472"/>
            <a:ext cx="356520" cy="519080"/>
          </a:xfrm>
          <a:prstGeom prst="rect">
            <a:avLst/>
          </a:prstGeom>
        </p:spPr>
      </p:pic>
      <p:pic>
        <p:nvPicPr>
          <p:cNvPr id="341" name="Picture 340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137" y="1776343"/>
            <a:ext cx="218173" cy="481485"/>
          </a:xfrm>
          <a:prstGeom prst="rect">
            <a:avLst/>
          </a:prstGeom>
        </p:spPr>
      </p:pic>
      <p:pic>
        <p:nvPicPr>
          <p:cNvPr id="338" name="Picture 337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736" y="2381834"/>
            <a:ext cx="356520" cy="519080"/>
          </a:xfrm>
          <a:prstGeom prst="rect">
            <a:avLst/>
          </a:prstGeom>
        </p:spPr>
      </p:pic>
      <p:pic>
        <p:nvPicPr>
          <p:cNvPr id="339" name="Picture 338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422" y="2407705"/>
            <a:ext cx="218173" cy="481485"/>
          </a:xfrm>
          <a:prstGeom prst="rect">
            <a:avLst/>
          </a:prstGeom>
        </p:spPr>
      </p:pic>
      <p:pic>
        <p:nvPicPr>
          <p:cNvPr id="336" name="Picture 335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240" y="3899007"/>
            <a:ext cx="356520" cy="519080"/>
          </a:xfrm>
          <a:prstGeom prst="rect">
            <a:avLst/>
          </a:prstGeom>
        </p:spPr>
      </p:pic>
      <p:pic>
        <p:nvPicPr>
          <p:cNvPr id="337" name="Picture 336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926" y="3924878"/>
            <a:ext cx="218173" cy="481485"/>
          </a:xfrm>
          <a:prstGeom prst="rect">
            <a:avLst/>
          </a:prstGeom>
        </p:spPr>
      </p:pic>
      <p:pic>
        <p:nvPicPr>
          <p:cNvPr id="334" name="Picture 333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451" y="4598769"/>
            <a:ext cx="356520" cy="519080"/>
          </a:xfrm>
          <a:prstGeom prst="rect">
            <a:avLst/>
          </a:prstGeom>
        </p:spPr>
      </p:pic>
      <p:pic>
        <p:nvPicPr>
          <p:cNvPr id="11316" name="Picture 334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525" y="4624388"/>
            <a:ext cx="2190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2" name="Picture 331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699" y="1750472"/>
            <a:ext cx="356520" cy="519080"/>
          </a:xfrm>
          <a:prstGeom prst="rect">
            <a:avLst/>
          </a:prstGeom>
        </p:spPr>
      </p:pic>
      <p:pic>
        <p:nvPicPr>
          <p:cNvPr id="333" name="Picture 332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385" y="1776343"/>
            <a:ext cx="218173" cy="481485"/>
          </a:xfrm>
          <a:prstGeom prst="rect">
            <a:avLst/>
          </a:prstGeom>
        </p:spPr>
      </p:pic>
      <p:pic>
        <p:nvPicPr>
          <p:cNvPr id="330" name="Picture 329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984" y="2381834"/>
            <a:ext cx="356520" cy="519080"/>
          </a:xfrm>
          <a:prstGeom prst="rect">
            <a:avLst/>
          </a:prstGeom>
        </p:spPr>
      </p:pic>
      <p:pic>
        <p:nvPicPr>
          <p:cNvPr id="331" name="Picture 330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70" y="2407705"/>
            <a:ext cx="218173" cy="481485"/>
          </a:xfrm>
          <a:prstGeom prst="rect">
            <a:avLst/>
          </a:prstGeom>
        </p:spPr>
      </p:pic>
      <p:pic>
        <p:nvPicPr>
          <p:cNvPr id="328" name="Picture 327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034" y="3899007"/>
            <a:ext cx="356520" cy="519080"/>
          </a:xfrm>
          <a:prstGeom prst="rect">
            <a:avLst/>
          </a:prstGeom>
        </p:spPr>
      </p:pic>
      <p:pic>
        <p:nvPicPr>
          <p:cNvPr id="329" name="Picture 328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20" y="3924878"/>
            <a:ext cx="218173" cy="481485"/>
          </a:xfrm>
          <a:prstGeom prst="rect">
            <a:avLst/>
          </a:prstGeom>
        </p:spPr>
      </p:pic>
      <p:pic>
        <p:nvPicPr>
          <p:cNvPr id="11323" name="Picture 325"/>
          <p:cNvPicPr>
            <a:picLocks noChangeAspect="1"/>
          </p:cNvPicPr>
          <p:nvPr/>
        </p:nvPicPr>
        <p:blipFill>
          <a:blip r:embed="rId7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8" y="4598988"/>
            <a:ext cx="357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" name="Picture 326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385" y="4624640"/>
            <a:ext cx="218173" cy="481485"/>
          </a:xfrm>
          <a:prstGeom prst="rect">
            <a:avLst/>
          </a:prstGeom>
        </p:spPr>
      </p:pic>
      <p:pic>
        <p:nvPicPr>
          <p:cNvPr id="324" name="Picture 323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153" y="1750472"/>
            <a:ext cx="356520" cy="519080"/>
          </a:xfrm>
          <a:prstGeom prst="rect">
            <a:avLst/>
          </a:prstGeom>
        </p:spPr>
      </p:pic>
      <p:pic>
        <p:nvPicPr>
          <p:cNvPr id="325" name="Picture 324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3839" y="1776343"/>
            <a:ext cx="218173" cy="481485"/>
          </a:xfrm>
          <a:prstGeom prst="rect">
            <a:avLst/>
          </a:prstGeom>
        </p:spPr>
      </p:pic>
      <p:pic>
        <p:nvPicPr>
          <p:cNvPr id="322" name="Picture 321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035" y="5156640"/>
            <a:ext cx="356520" cy="519080"/>
          </a:xfrm>
          <a:prstGeom prst="rect">
            <a:avLst/>
          </a:prstGeom>
        </p:spPr>
      </p:pic>
      <p:pic>
        <p:nvPicPr>
          <p:cNvPr id="323" name="Picture 322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721" y="5182511"/>
            <a:ext cx="218173" cy="481485"/>
          </a:xfrm>
          <a:prstGeom prst="rect">
            <a:avLst/>
          </a:prstGeom>
        </p:spPr>
      </p:pic>
      <p:pic>
        <p:nvPicPr>
          <p:cNvPr id="320" name="Picture 319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463" y="3160677"/>
            <a:ext cx="356520" cy="519080"/>
          </a:xfrm>
          <a:prstGeom prst="rect">
            <a:avLst/>
          </a:prstGeom>
        </p:spPr>
      </p:pic>
      <p:pic>
        <p:nvPicPr>
          <p:cNvPr id="11330" name="Picture 320"/>
          <p:cNvPicPr>
            <a:picLocks noChangeAspect="1"/>
          </p:cNvPicPr>
          <p:nvPr/>
        </p:nvPicPr>
        <p:blipFill>
          <a:blip r:embed="rId8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863" y="3186113"/>
            <a:ext cx="2174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8" name="Picture 317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286" y="3160677"/>
            <a:ext cx="356520" cy="519080"/>
          </a:xfrm>
          <a:prstGeom prst="rect">
            <a:avLst/>
          </a:prstGeom>
        </p:spPr>
      </p:pic>
      <p:pic>
        <p:nvPicPr>
          <p:cNvPr id="319" name="Picture 318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972" y="3186548"/>
            <a:ext cx="218173" cy="48148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 rot="21135400">
            <a:off x="6765925" y="2895600"/>
            <a:ext cx="1604963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pic>
        <p:nvPicPr>
          <p:cNvPr id="11334" name="Picture 348"/>
          <p:cNvPicPr>
            <a:picLocks noChangeAspect="1"/>
          </p:cNvPicPr>
          <p:nvPr/>
        </p:nvPicPr>
        <p:blipFill>
          <a:blip r:embed="rId7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13" y="3754438"/>
            <a:ext cx="355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0" name="Picture 349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26" y="3780423"/>
            <a:ext cx="218173" cy="481485"/>
          </a:xfrm>
          <a:prstGeom prst="rect">
            <a:avLst/>
          </a:prstGeom>
        </p:spPr>
      </p:pic>
      <p:pic>
        <p:nvPicPr>
          <p:cNvPr id="352" name="Picture 351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312" y="3754552"/>
            <a:ext cx="356520" cy="519080"/>
          </a:xfrm>
          <a:prstGeom prst="rect">
            <a:avLst/>
          </a:prstGeom>
        </p:spPr>
      </p:pic>
      <p:pic>
        <p:nvPicPr>
          <p:cNvPr id="11337" name="Picture 352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3779838"/>
            <a:ext cx="2174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5" name="Picture 354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844" y="3754552"/>
            <a:ext cx="356520" cy="519080"/>
          </a:xfrm>
          <a:prstGeom prst="rect">
            <a:avLst/>
          </a:prstGeom>
        </p:spPr>
      </p:pic>
      <p:pic>
        <p:nvPicPr>
          <p:cNvPr id="356" name="Picture 355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530" y="3780423"/>
            <a:ext cx="218173" cy="481485"/>
          </a:xfrm>
          <a:prstGeom prst="rect">
            <a:avLst/>
          </a:prstGeom>
        </p:spPr>
      </p:pic>
      <p:pic>
        <p:nvPicPr>
          <p:cNvPr id="358" name="Picture 357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376" y="3754552"/>
            <a:ext cx="356520" cy="519080"/>
          </a:xfrm>
          <a:prstGeom prst="rect">
            <a:avLst/>
          </a:prstGeom>
        </p:spPr>
      </p:pic>
      <p:pic>
        <p:nvPicPr>
          <p:cNvPr id="11341" name="Picture 358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3779838"/>
            <a:ext cx="21748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1" name="Picture 360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908" y="3754552"/>
            <a:ext cx="356520" cy="519080"/>
          </a:xfrm>
          <a:prstGeom prst="rect">
            <a:avLst/>
          </a:prstGeom>
        </p:spPr>
      </p:pic>
      <p:pic>
        <p:nvPicPr>
          <p:cNvPr id="362" name="Picture 361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594" y="3780423"/>
            <a:ext cx="218173" cy="481485"/>
          </a:xfrm>
          <a:prstGeom prst="rect">
            <a:avLst/>
          </a:prstGeom>
        </p:spPr>
      </p:pic>
      <p:pic>
        <p:nvPicPr>
          <p:cNvPr id="11344" name="Picture 376"/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3065463"/>
            <a:ext cx="357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" name="Picture 377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275" y="3091008"/>
            <a:ext cx="218173" cy="481485"/>
          </a:xfrm>
          <a:prstGeom prst="rect">
            <a:avLst/>
          </a:prstGeom>
        </p:spPr>
      </p:pic>
      <p:pic>
        <p:nvPicPr>
          <p:cNvPr id="375" name="Picture 374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461" y="3065137"/>
            <a:ext cx="356520" cy="519080"/>
          </a:xfrm>
          <a:prstGeom prst="rect">
            <a:avLst/>
          </a:prstGeom>
        </p:spPr>
      </p:pic>
      <p:pic>
        <p:nvPicPr>
          <p:cNvPr id="11347" name="Picture 375"/>
          <p:cNvPicPr>
            <a:picLocks noChangeAspect="1"/>
          </p:cNvPicPr>
          <p:nvPr/>
        </p:nvPicPr>
        <p:blipFill>
          <a:blip r:embed="rId8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3090863"/>
            <a:ext cx="2190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3" name="Picture 372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993" y="3065137"/>
            <a:ext cx="356520" cy="519080"/>
          </a:xfrm>
          <a:prstGeom prst="rect">
            <a:avLst/>
          </a:prstGeom>
        </p:spPr>
      </p:pic>
      <p:pic>
        <p:nvPicPr>
          <p:cNvPr id="374" name="Picture 373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679" y="3091008"/>
            <a:ext cx="218173" cy="481485"/>
          </a:xfrm>
          <a:prstGeom prst="rect">
            <a:avLst/>
          </a:prstGeom>
        </p:spPr>
      </p:pic>
      <p:pic>
        <p:nvPicPr>
          <p:cNvPr id="11350" name="Picture 370"/>
          <p:cNvPicPr>
            <a:picLocks noChangeAspect="1"/>
          </p:cNvPicPr>
          <p:nvPr/>
        </p:nvPicPr>
        <p:blipFill>
          <a:blip r:embed="rId7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113" y="3065463"/>
            <a:ext cx="357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2" name="Picture 371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211" y="3091008"/>
            <a:ext cx="218173" cy="481485"/>
          </a:xfrm>
          <a:prstGeom prst="rect">
            <a:avLst/>
          </a:prstGeom>
        </p:spPr>
      </p:pic>
      <p:pic>
        <p:nvPicPr>
          <p:cNvPr id="369" name="Picture 368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057" y="3065137"/>
            <a:ext cx="356520" cy="519080"/>
          </a:xfrm>
          <a:prstGeom prst="rect">
            <a:avLst/>
          </a:prstGeom>
        </p:spPr>
      </p:pic>
      <p:pic>
        <p:nvPicPr>
          <p:cNvPr id="370" name="Picture 369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743" y="3091008"/>
            <a:ext cx="218173" cy="481485"/>
          </a:xfrm>
          <a:prstGeom prst="rect">
            <a:avLst/>
          </a:prstGeom>
        </p:spPr>
      </p:pic>
      <p:pic>
        <p:nvPicPr>
          <p:cNvPr id="393" name="Picture 392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845" y="5122088"/>
            <a:ext cx="356520" cy="519080"/>
          </a:xfrm>
          <a:prstGeom prst="rect">
            <a:avLst/>
          </a:prstGeom>
        </p:spPr>
      </p:pic>
      <p:pic>
        <p:nvPicPr>
          <p:cNvPr id="11355" name="Picture 393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538" y="5148263"/>
            <a:ext cx="21748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1" name="Picture 390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717" y="5122088"/>
            <a:ext cx="356520" cy="519080"/>
          </a:xfrm>
          <a:prstGeom prst="rect">
            <a:avLst/>
          </a:prstGeom>
        </p:spPr>
      </p:pic>
      <p:pic>
        <p:nvPicPr>
          <p:cNvPr id="392" name="Picture 391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403" y="5147959"/>
            <a:ext cx="218173" cy="481485"/>
          </a:xfrm>
          <a:prstGeom prst="rect">
            <a:avLst/>
          </a:prstGeom>
        </p:spPr>
      </p:pic>
      <p:pic>
        <p:nvPicPr>
          <p:cNvPr id="11358" name="Picture 388"/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5122863"/>
            <a:ext cx="3571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0" name="Picture 389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35" y="5147959"/>
            <a:ext cx="218173" cy="481485"/>
          </a:xfrm>
          <a:prstGeom prst="rect">
            <a:avLst/>
          </a:prstGeom>
        </p:spPr>
      </p:pic>
      <p:pic>
        <p:nvPicPr>
          <p:cNvPr id="387" name="Picture 386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781" y="5122088"/>
            <a:ext cx="356520" cy="519080"/>
          </a:xfrm>
          <a:prstGeom prst="rect">
            <a:avLst/>
          </a:prstGeom>
        </p:spPr>
      </p:pic>
      <p:pic>
        <p:nvPicPr>
          <p:cNvPr id="388" name="Picture 387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5467" y="5147959"/>
            <a:ext cx="218173" cy="481485"/>
          </a:xfrm>
          <a:prstGeom prst="rect">
            <a:avLst/>
          </a:prstGeom>
        </p:spPr>
      </p:pic>
      <p:pic>
        <p:nvPicPr>
          <p:cNvPr id="385" name="Picture 384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313" y="5122088"/>
            <a:ext cx="356520" cy="519080"/>
          </a:xfrm>
          <a:prstGeom prst="rect">
            <a:avLst/>
          </a:prstGeom>
        </p:spPr>
      </p:pic>
      <p:pic>
        <p:nvPicPr>
          <p:cNvPr id="386" name="Picture 385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999" y="5147959"/>
            <a:ext cx="218173" cy="481485"/>
          </a:xfrm>
          <a:prstGeom prst="rect">
            <a:avLst/>
          </a:prstGeom>
        </p:spPr>
      </p:pic>
      <p:pic>
        <p:nvPicPr>
          <p:cNvPr id="409" name="Picture 408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994" y="4432673"/>
            <a:ext cx="356520" cy="519080"/>
          </a:xfrm>
          <a:prstGeom prst="rect">
            <a:avLst/>
          </a:prstGeom>
        </p:spPr>
      </p:pic>
      <p:pic>
        <p:nvPicPr>
          <p:cNvPr id="410" name="Picture 409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680" y="4458544"/>
            <a:ext cx="218173" cy="481485"/>
          </a:xfrm>
          <a:prstGeom prst="rect">
            <a:avLst/>
          </a:prstGeom>
        </p:spPr>
      </p:pic>
      <p:pic>
        <p:nvPicPr>
          <p:cNvPr id="407" name="Picture 406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866" y="4432673"/>
            <a:ext cx="356520" cy="519080"/>
          </a:xfrm>
          <a:prstGeom prst="rect">
            <a:avLst/>
          </a:prstGeom>
        </p:spPr>
      </p:pic>
      <p:pic>
        <p:nvPicPr>
          <p:cNvPr id="408" name="Picture 407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552" y="4458544"/>
            <a:ext cx="218173" cy="481485"/>
          </a:xfrm>
          <a:prstGeom prst="rect">
            <a:avLst/>
          </a:prstGeom>
        </p:spPr>
      </p:pic>
      <p:pic>
        <p:nvPicPr>
          <p:cNvPr id="405" name="Picture 404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398" y="4432673"/>
            <a:ext cx="356520" cy="519080"/>
          </a:xfrm>
          <a:prstGeom prst="rect">
            <a:avLst/>
          </a:prstGeom>
        </p:spPr>
      </p:pic>
      <p:pic>
        <p:nvPicPr>
          <p:cNvPr id="406" name="Picture 405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084" y="4458544"/>
            <a:ext cx="218173" cy="481485"/>
          </a:xfrm>
          <a:prstGeom prst="rect">
            <a:avLst/>
          </a:prstGeom>
        </p:spPr>
      </p:pic>
      <p:pic>
        <p:nvPicPr>
          <p:cNvPr id="11370" name="Picture 402"/>
          <p:cNvPicPr>
            <a:picLocks noChangeAspect="1"/>
          </p:cNvPicPr>
          <p:nvPr/>
        </p:nvPicPr>
        <p:blipFill>
          <a:blip r:embed="rId7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4432300"/>
            <a:ext cx="35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4" name="Picture 403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616" y="4458544"/>
            <a:ext cx="218173" cy="481485"/>
          </a:xfrm>
          <a:prstGeom prst="rect">
            <a:avLst/>
          </a:prstGeom>
        </p:spPr>
      </p:pic>
      <p:pic>
        <p:nvPicPr>
          <p:cNvPr id="401" name="Picture 400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462" y="4432673"/>
            <a:ext cx="356520" cy="519080"/>
          </a:xfrm>
          <a:prstGeom prst="rect">
            <a:avLst/>
          </a:prstGeom>
        </p:spPr>
      </p:pic>
      <p:pic>
        <p:nvPicPr>
          <p:cNvPr id="11373" name="Picture 401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4459288"/>
            <a:ext cx="2190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274638"/>
            <a:ext cx="670718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E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Tobacco- </a:t>
            </a: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free GAA Clubs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7638"/>
            <a:ext cx="8229600" cy="4932362"/>
          </a:xfrm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Why?</a:t>
            </a:r>
            <a:endParaRPr lang="en-IE" dirty="0" smtClean="0"/>
          </a:p>
          <a:p>
            <a:pPr fontAlgn="auto">
              <a:spcAft>
                <a:spcPts val="0"/>
              </a:spcAft>
              <a:defRPr/>
            </a:pPr>
            <a:r>
              <a:rPr lang="en-IE" dirty="0" smtClean="0"/>
              <a:t>Set a positive example</a:t>
            </a:r>
          </a:p>
          <a:p>
            <a:pPr fontAlgn="auto">
              <a:spcAft>
                <a:spcPts val="0"/>
              </a:spcAft>
              <a:defRPr/>
            </a:pPr>
            <a:r>
              <a:rPr lang="en-IE" dirty="0" smtClean="0"/>
              <a:t>De-normalising </a:t>
            </a:r>
            <a:r>
              <a:rPr lang="en-IE" dirty="0"/>
              <a:t>any association between GAA &amp; tobacco usage </a:t>
            </a:r>
            <a:endParaRPr lang="en-IE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Children learn about smoking from adults, break the </a:t>
            </a:r>
            <a:r>
              <a:rPr lang="en-US" dirty="0" smtClean="0"/>
              <a:t>cycle</a:t>
            </a:r>
            <a:endParaRPr lang="en-IE" dirty="0"/>
          </a:p>
          <a:p>
            <a:pPr fontAlgn="auto">
              <a:spcAft>
                <a:spcPts val="0"/>
              </a:spcAft>
              <a:defRPr/>
            </a:pPr>
            <a:r>
              <a:rPr lang="en-IE" dirty="0"/>
              <a:t>Reducing the initiation of smoking amongst young people </a:t>
            </a:r>
            <a:endParaRPr lang="en-IE" dirty="0" smtClean="0"/>
          </a:p>
          <a:p>
            <a:pPr fontAlgn="auto">
              <a:spcAft>
                <a:spcPts val="0"/>
              </a:spcAft>
              <a:defRPr/>
            </a:pPr>
            <a:endParaRPr lang="en-IE" dirty="0" smtClean="0"/>
          </a:p>
          <a:p>
            <a:pPr fontAlgn="auto">
              <a:spcAft>
                <a:spcPts val="0"/>
              </a:spcAft>
              <a:defRPr/>
            </a:pPr>
            <a:endParaRPr lang="en-IE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dirty="0"/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5575"/>
            <a:ext cx="18208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79613" y="549275"/>
            <a:ext cx="6707187" cy="868363"/>
          </a:xfrm>
        </p:spPr>
        <p:txBody>
          <a:bodyPr/>
          <a:lstStyle/>
          <a:p>
            <a:r>
              <a:rPr lang="en-IE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Tobacco</a:t>
            </a:r>
            <a:r>
              <a:rPr lang="en-IE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IE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 GAA Clubs?</a:t>
            </a:r>
            <a:endParaRPr lang="en-IE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824038"/>
            <a:ext cx="8229600" cy="4525962"/>
          </a:xfrm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</a:p>
          <a:p>
            <a:pPr fontAlgn="auto">
              <a:spcAft>
                <a:spcPts val="0"/>
              </a:spcAft>
              <a:defRPr/>
            </a:pP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 </a:t>
            </a: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members, volunteers &amp; visitors from immediate dangers of tobacco &amp; SHS exposure</a:t>
            </a:r>
          </a:p>
          <a:p>
            <a:pPr fontAlgn="auto">
              <a:spcAft>
                <a:spcPts val="0"/>
              </a:spcAft>
              <a:defRPr/>
            </a:pP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Protecting non- smokers from SHS exposure </a:t>
            </a:r>
          </a:p>
          <a:p>
            <a:pPr fontAlgn="auto">
              <a:spcAft>
                <a:spcPts val="0"/>
              </a:spcAft>
              <a:defRPr/>
            </a:pP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the impact of tobacco &amp; SHS on sports performance </a:t>
            </a:r>
          </a:p>
          <a:p>
            <a:pPr fontAlgn="auto">
              <a:spcAft>
                <a:spcPts val="0"/>
              </a:spcAft>
              <a:defRPr/>
            </a:pP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Safer &amp; more comfortable GAA grounds </a:t>
            </a:r>
          </a:p>
          <a:p>
            <a:pPr fontAlgn="auto">
              <a:spcAft>
                <a:spcPts val="0"/>
              </a:spcAft>
              <a:defRPr/>
            </a:pP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Minimise tobacco- related litter </a:t>
            </a:r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E" dirty="0" smtClean="0"/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en-IE" dirty="0" smtClean="0"/>
          </a:p>
          <a:p>
            <a:pPr fontAlgn="auto">
              <a:spcAft>
                <a:spcPts val="0"/>
              </a:spcAft>
              <a:defRPr/>
            </a:pPr>
            <a:endParaRPr lang="en-IE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dirty="0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5575"/>
            <a:ext cx="18208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2386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E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Tobacco-free </a:t>
            </a: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GAA Clubs </a:t>
            </a:r>
            <a:endParaRPr lang="en-IE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E" sz="3900" b="1" dirty="0" smtClean="0">
                <a:latin typeface="Times New Roman" pitchFamily="18" charset="0"/>
                <a:cs typeface="Times New Roman" pitchFamily="18" charset="0"/>
              </a:rPr>
              <a:t>Plan</a:t>
            </a:r>
            <a:r>
              <a:rPr lang="en-IE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E" sz="24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sz="2600" b="1" dirty="0" smtClean="0"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IE" sz="2600" dirty="0" smtClean="0">
                <a:latin typeface="Times New Roman" pitchFamily="18" charset="0"/>
                <a:cs typeface="Times New Roman" pitchFamily="18" charset="0"/>
              </a:rPr>
              <a:t> Request a meeting with Club Executive to get them on board  </a:t>
            </a:r>
          </a:p>
          <a:p>
            <a:pPr fontAlgn="auto">
              <a:spcAft>
                <a:spcPts val="0"/>
              </a:spcAft>
              <a:defRPr/>
            </a:pPr>
            <a:endParaRPr lang="en-IE" sz="26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sz="2600" b="1" dirty="0" smtClean="0">
                <a:latin typeface="Times New Roman" pitchFamily="18" charset="0"/>
                <a:cs typeface="Times New Roman" pitchFamily="18" charset="0"/>
              </a:rPr>
              <a:t>Step 2</a:t>
            </a:r>
            <a:r>
              <a:rPr lang="en-IE" sz="2600" dirty="0" smtClean="0">
                <a:latin typeface="Times New Roman" pitchFamily="18" charset="0"/>
                <a:cs typeface="Times New Roman" pitchFamily="18" charset="0"/>
              </a:rPr>
              <a:t> Set </a:t>
            </a:r>
            <a:r>
              <a:rPr lang="en-IE" sz="2600" dirty="0">
                <a:latin typeface="Times New Roman" pitchFamily="18" charset="0"/>
                <a:cs typeface="Times New Roman" pitchFamily="18" charset="0"/>
              </a:rPr>
              <a:t>out the case for going smoke-free to include health and environmental </a:t>
            </a:r>
            <a:r>
              <a:rPr lang="en-IE" sz="2600" dirty="0" smtClean="0">
                <a:latin typeface="Times New Roman" pitchFamily="18" charset="0"/>
                <a:cs typeface="Times New Roman" pitchFamily="18" charset="0"/>
              </a:rPr>
              <a:t>benefits </a:t>
            </a:r>
            <a:r>
              <a:rPr lang="en-IE" sz="2600" dirty="0" smtClean="0">
                <a:latin typeface="Times New Roman" pitchFamily="18" charset="0"/>
                <a:cs typeface="Times New Roman" pitchFamily="18" charset="0"/>
              </a:rPr>
              <a:t>(include e- cigarettes)</a:t>
            </a:r>
            <a:endParaRPr lang="en-IE" sz="26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IE" sz="26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sz="2600" b="1" dirty="0" smtClean="0">
                <a:latin typeface="Times New Roman" pitchFamily="18" charset="0"/>
                <a:cs typeface="Times New Roman" pitchFamily="18" charset="0"/>
              </a:rPr>
              <a:t>Step 3</a:t>
            </a:r>
            <a:r>
              <a:rPr lang="en-IE" sz="2600" dirty="0" smtClean="0">
                <a:latin typeface="Times New Roman" pitchFamily="18" charset="0"/>
                <a:cs typeface="Times New Roman" pitchFamily="18" charset="0"/>
              </a:rPr>
              <a:t> Reinforce </a:t>
            </a:r>
            <a:r>
              <a:rPr lang="en-IE" sz="2600" dirty="0">
                <a:latin typeface="Times New Roman" pitchFamily="18" charset="0"/>
                <a:cs typeface="Times New Roman" pitchFamily="18" charset="0"/>
              </a:rPr>
              <a:t>the success of </a:t>
            </a:r>
            <a:r>
              <a:rPr lang="en-IE" sz="2600" dirty="0" smtClean="0">
                <a:latin typeface="Times New Roman" pitchFamily="18" charset="0"/>
                <a:cs typeface="Times New Roman" pitchFamily="18" charset="0"/>
              </a:rPr>
              <a:t>St. Johns Volunteers, Wexford who went </a:t>
            </a:r>
            <a:r>
              <a:rPr lang="en-IE" sz="2600" dirty="0" smtClean="0">
                <a:latin typeface="Times New Roman" pitchFamily="18" charset="0"/>
                <a:cs typeface="Times New Roman" pitchFamily="18" charset="0"/>
              </a:rPr>
              <a:t>tobacco-free </a:t>
            </a:r>
            <a:r>
              <a:rPr lang="en-IE" sz="2600" dirty="0" smtClean="0">
                <a:latin typeface="Times New Roman" pitchFamily="18" charset="0"/>
                <a:cs typeface="Times New Roman" pitchFamily="18" charset="0"/>
              </a:rPr>
              <a:t>during phase 1 of HC project &amp; other stadiums/universities going </a:t>
            </a:r>
            <a:r>
              <a:rPr lang="en-IE" sz="2600" dirty="0" smtClean="0">
                <a:latin typeface="Times New Roman" pitchFamily="18" charset="0"/>
                <a:cs typeface="Times New Roman" pitchFamily="18" charset="0"/>
              </a:rPr>
              <a:t>tobacco- </a:t>
            </a:r>
            <a:r>
              <a:rPr lang="en-IE" sz="2600" dirty="0" smtClean="0">
                <a:latin typeface="Times New Roman" pitchFamily="18" charset="0"/>
                <a:cs typeface="Times New Roman" pitchFamily="18" charset="0"/>
              </a:rPr>
              <a:t>free</a:t>
            </a:r>
          </a:p>
          <a:p>
            <a:pPr fontAlgn="auto">
              <a:spcAft>
                <a:spcPts val="0"/>
              </a:spcAft>
              <a:defRPr/>
            </a:pPr>
            <a:endParaRPr lang="en-IE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1" y="155575"/>
            <a:ext cx="1748954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549275"/>
            <a:ext cx="8229600" cy="863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E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E" b="1" dirty="0" smtClean="0">
                <a:latin typeface="Times New Roman" pitchFamily="18" charset="0"/>
                <a:cs typeface="Times New Roman" pitchFamily="18" charset="0"/>
              </a:rPr>
              <a:t>Plan </a:t>
            </a:r>
            <a:r>
              <a:rPr lang="en-IE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E" b="1" dirty="0">
                <a:latin typeface="Times New Roman" pitchFamily="18" charset="0"/>
                <a:cs typeface="Times New Roman" pitchFamily="18" charset="0"/>
              </a:rPr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sz="28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sz="2800" b="1" dirty="0">
                <a:latin typeface="Times New Roman" pitchFamily="18" charset="0"/>
                <a:cs typeface="Times New Roman" pitchFamily="18" charset="0"/>
              </a:rPr>
              <a:t>Step 4 </a:t>
            </a:r>
            <a:r>
              <a:rPr lang="en-IE" sz="2800" dirty="0">
                <a:latin typeface="Times New Roman" pitchFamily="18" charset="0"/>
                <a:cs typeface="Times New Roman" pitchFamily="18" charset="0"/>
              </a:rPr>
              <a:t>Sign off on the GAA </a:t>
            </a:r>
            <a:r>
              <a:rPr lang="en-IE" sz="2800" dirty="0" smtClean="0">
                <a:latin typeface="Times New Roman" pitchFamily="18" charset="0"/>
                <a:cs typeface="Times New Roman" pitchFamily="18" charset="0"/>
              </a:rPr>
              <a:t>Tobacco- </a:t>
            </a:r>
            <a:r>
              <a:rPr lang="en-IE" sz="28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IE" sz="2800" dirty="0" smtClean="0">
                <a:latin typeface="Times New Roman" pitchFamily="18" charset="0"/>
                <a:cs typeface="Times New Roman" pitchFamily="18" charset="0"/>
              </a:rPr>
              <a:t>ree </a:t>
            </a:r>
            <a:r>
              <a:rPr lang="en-IE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IE" sz="2800" dirty="0" smtClean="0">
                <a:latin typeface="Times New Roman" pitchFamily="18" charset="0"/>
                <a:cs typeface="Times New Roman" pitchFamily="18" charset="0"/>
              </a:rPr>
              <a:t>olicy </a:t>
            </a:r>
            <a:endParaRPr lang="en-IE" sz="28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IE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sz="2800" b="1" dirty="0" smtClean="0">
                <a:latin typeface="Times New Roman" pitchFamily="18" charset="0"/>
                <a:cs typeface="Times New Roman" pitchFamily="18" charset="0"/>
              </a:rPr>
              <a:t>Step 5</a:t>
            </a:r>
            <a:r>
              <a:rPr lang="en-IE" sz="2800" dirty="0" smtClean="0">
                <a:latin typeface="Times New Roman" pitchFamily="18" charset="0"/>
                <a:cs typeface="Times New Roman" pitchFamily="18" charset="0"/>
              </a:rPr>
              <a:t> Set </a:t>
            </a:r>
            <a:r>
              <a:rPr lang="en-IE" sz="2800" dirty="0">
                <a:latin typeface="Times New Roman" pitchFamily="18" charset="0"/>
                <a:cs typeface="Times New Roman" pitchFamily="18" charset="0"/>
              </a:rPr>
              <a:t>a date for going </a:t>
            </a:r>
            <a:r>
              <a:rPr lang="en-IE" sz="2800" dirty="0" smtClean="0">
                <a:latin typeface="Times New Roman" pitchFamily="18" charset="0"/>
                <a:cs typeface="Times New Roman" pitchFamily="18" charset="0"/>
              </a:rPr>
              <a:t>tobacco-free</a:t>
            </a:r>
            <a:r>
              <a:rPr lang="en-IE" sz="2800" dirty="0">
                <a:latin typeface="Times New Roman" pitchFamily="18" charset="0"/>
                <a:cs typeface="Times New Roman" pitchFamily="18" charset="0"/>
              </a:rPr>
              <a:t>.  </a:t>
            </a:r>
            <a:endParaRPr lang="en-IE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IE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IE" sz="2800" b="1" dirty="0" smtClean="0">
                <a:latin typeface="Times New Roman" pitchFamily="18" charset="0"/>
                <a:cs typeface="Times New Roman" pitchFamily="18" charset="0"/>
              </a:rPr>
              <a:t>Step 6</a:t>
            </a:r>
            <a:r>
              <a:rPr lang="en-IE" sz="2800" dirty="0" smtClean="0">
                <a:latin typeface="Times New Roman" pitchFamily="18" charset="0"/>
                <a:cs typeface="Times New Roman" pitchFamily="18" charset="0"/>
              </a:rPr>
              <a:t> Communicate </a:t>
            </a:r>
            <a:r>
              <a:rPr lang="en-IE" sz="2800" dirty="0">
                <a:latin typeface="Times New Roman" pitchFamily="18" charset="0"/>
                <a:cs typeface="Times New Roman" pitchFamily="18" charset="0"/>
              </a:rPr>
              <a:t>this decision widely to include </a:t>
            </a:r>
            <a:r>
              <a:rPr lang="en-IE" sz="2800" dirty="0" smtClean="0">
                <a:latin typeface="Times New Roman" pitchFamily="18" charset="0"/>
                <a:cs typeface="Times New Roman" pitchFamily="18" charset="0"/>
              </a:rPr>
              <a:t>all involved.  </a:t>
            </a:r>
          </a:p>
          <a:p>
            <a:pPr fontAlgn="auto">
              <a:spcAft>
                <a:spcPts val="0"/>
              </a:spcAft>
              <a:defRPr/>
            </a:pPr>
            <a:endParaRPr lang="en-IE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E" sz="28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IE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55575"/>
            <a:ext cx="1965325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747</Words>
  <Application>Microsoft Office PowerPoint</Application>
  <PresentationFormat>On-screen Show (4:3)</PresentationFormat>
  <Paragraphs>127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Custom Design</vt:lpstr>
      <vt:lpstr>PowerPoint Presentation</vt:lpstr>
      <vt:lpstr> Tobacco- free GAA Clubs  Tobacco use – is it a problem?</vt:lpstr>
      <vt:lpstr>PowerPoint Presentation</vt:lpstr>
      <vt:lpstr>PowerPoint Presentation</vt:lpstr>
      <vt:lpstr>PowerPoint Presentation</vt:lpstr>
      <vt:lpstr> Tobacco- free GAA Clubs</vt:lpstr>
      <vt:lpstr>Tobacco- free GAA Clubs?</vt:lpstr>
      <vt:lpstr> Tobacco-free GAA Clubs </vt:lpstr>
      <vt:lpstr> Plan  </vt:lpstr>
      <vt:lpstr>Tobacco-free GAA Clubs</vt:lpstr>
      <vt:lpstr>Tobacco-free GAA Clubs</vt:lpstr>
      <vt:lpstr>Tobacco-free GAA Clubs</vt:lpstr>
      <vt:lpstr>Tobacco-free GAA Clubs</vt:lpstr>
      <vt:lpstr>Tobacco-free GAA Clubs</vt:lpstr>
      <vt:lpstr>Tobacco-free GAA Clubs</vt:lpstr>
      <vt:lpstr>Tobacco-free GAA Clubs</vt:lpstr>
      <vt:lpstr>Tobacco-free GAA Clubs</vt:lpstr>
      <vt:lpstr>Tobacco-free GAA Clubs</vt:lpstr>
      <vt:lpstr>Tobacco-free GAA Clubs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</dc:creator>
  <cp:lastModifiedBy>Aoife O'Brien</cp:lastModifiedBy>
  <cp:revision>58</cp:revision>
  <dcterms:created xsi:type="dcterms:W3CDTF">2013-05-10T09:41:47Z</dcterms:created>
  <dcterms:modified xsi:type="dcterms:W3CDTF">2016-04-15T11:45:31Z</dcterms:modified>
</cp:coreProperties>
</file>