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3" r:id="rId2"/>
    <p:sldId id="268" r:id="rId3"/>
    <p:sldId id="274" r:id="rId4"/>
    <p:sldId id="262" r:id="rId5"/>
    <p:sldId id="271" r:id="rId6"/>
    <p:sldId id="279" r:id="rId7"/>
    <p:sldId id="276" r:id="rId8"/>
    <p:sldId id="277" r:id="rId9"/>
    <p:sldId id="260" r:id="rId10"/>
    <p:sldId id="281" r:id="rId11"/>
    <p:sldId id="282" r:id="rId12"/>
    <p:sldId id="267" r:id="rId13"/>
    <p:sldId id="258" r:id="rId14"/>
    <p:sldId id="270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C472864-74C1-477F-967F-CF02794233BA}" type="datetimeFigureOut">
              <a:rPr lang="en-IE"/>
              <a:pPr>
                <a:defRPr/>
              </a:pPr>
              <a:t>09/11/2021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E6CB6F1-8F80-4D38-A45C-F1AD46538ADD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408737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6CB6F1-8F80-4D38-A45C-F1AD46538ADD}" type="slidenum">
              <a:rPr lang="en-IE" smtClean="0"/>
              <a:pPr>
                <a:defRPr/>
              </a:pPr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0280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6CB6F1-8F80-4D38-A45C-F1AD46538ADD}" type="slidenum">
              <a:rPr lang="en-IE" smtClean="0"/>
              <a:pPr>
                <a:defRPr/>
              </a:pPr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91922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1241425"/>
            <a:ext cx="4464050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B769A7-5677-4246-A88B-A2008A6CA14C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9078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1241425"/>
            <a:ext cx="4464050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D8558C-2ED8-4CD5-AE87-46B39DA2BDBA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1107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1241425"/>
            <a:ext cx="4464050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9AA54F-1A13-497D-A3F4-95BB3D9F4063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652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CB6F1-8F80-4D38-A45C-F1AD46538ADD}" type="slidenum">
              <a:rPr lang="en-IE" smtClean="0"/>
              <a:pPr>
                <a:defRPr/>
              </a:pPr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7516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6CB6F1-8F80-4D38-A45C-F1AD46538ADD}" type="slidenum">
              <a:rPr lang="en-IE" smtClean="0"/>
              <a:pPr>
                <a:defRPr/>
              </a:pPr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55700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CB6F1-8F80-4D38-A45C-F1AD46538ADD}" type="slidenum">
              <a:rPr lang="en-IE" smtClean="0"/>
              <a:pPr>
                <a:defRPr/>
              </a:pPr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25205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DEFAF-7C45-4B57-80A7-3E4FDFD3B5C2}" type="datetimeFigureOut">
              <a:rPr lang="en-IE"/>
              <a:pPr>
                <a:defRPr/>
              </a:pPr>
              <a:t>09/11/2021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C7CDA-9C52-4258-B3EA-6FD2D98D384B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60440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363A6-AB03-4D0A-84AD-B6A6E5CF2748}" type="datetimeFigureOut">
              <a:rPr lang="en-IE"/>
              <a:pPr>
                <a:defRPr/>
              </a:pPr>
              <a:t>09/11/2021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B3A63-77CA-44C0-B353-C6697450B9F7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696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ECCF7-6BBA-4C07-92D6-914F10A0621E}" type="datetimeFigureOut">
              <a:rPr lang="en-IE"/>
              <a:pPr>
                <a:defRPr/>
              </a:pPr>
              <a:t>09/11/2021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8ACEC-099C-4EC2-9F49-232464A17022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398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052E1-FFB9-4806-B05C-8B3E522A3757}" type="datetimeFigureOut">
              <a:rPr lang="en-IE"/>
              <a:pPr>
                <a:defRPr/>
              </a:pPr>
              <a:t>09/11/2021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DAC00-ED54-4113-B152-55E9646AED3F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24932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A0D6E-48F7-4FB2-BDFE-86093AE6519D}" type="datetimeFigureOut">
              <a:rPr lang="en-IE"/>
              <a:pPr>
                <a:defRPr/>
              </a:pPr>
              <a:t>09/11/2021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06C92-779F-48EC-894A-C91B5812CAFF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3264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52C29-1639-44DC-B8FD-24E4C33402FD}" type="datetimeFigureOut">
              <a:rPr lang="en-IE"/>
              <a:pPr>
                <a:defRPr/>
              </a:pPr>
              <a:t>09/11/2021</a:t>
            </a:fld>
            <a:endParaRPr lang="en-I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1570F-6392-46A8-B288-501A819D4A14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88125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7867B-7844-434F-83CE-31952CC4278D}" type="datetimeFigureOut">
              <a:rPr lang="en-IE"/>
              <a:pPr>
                <a:defRPr/>
              </a:pPr>
              <a:t>09/11/2021</a:t>
            </a:fld>
            <a:endParaRPr lang="en-I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25154-7FC6-459C-8572-B1EB28C9F411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9708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6B894-B3AB-4C28-8B5A-6EDB61929496}" type="datetimeFigureOut">
              <a:rPr lang="en-IE"/>
              <a:pPr>
                <a:defRPr/>
              </a:pPr>
              <a:t>09/11/2021</a:t>
            </a:fld>
            <a:endParaRPr lang="en-I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F6360-4385-4BFC-851D-008F9E34C005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2110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B58AD-2CE5-48DD-A0E8-59E670A3571E}" type="datetimeFigureOut">
              <a:rPr lang="en-IE"/>
              <a:pPr>
                <a:defRPr/>
              </a:pPr>
              <a:t>09/11/2021</a:t>
            </a:fld>
            <a:endParaRPr lang="en-IE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7DEA8-4887-4C95-9214-04E19C89C20C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66217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8A2E6-0515-4C6C-AA8E-D733F7DFAE11}" type="datetimeFigureOut">
              <a:rPr lang="en-IE"/>
              <a:pPr>
                <a:defRPr/>
              </a:pPr>
              <a:t>09/11/2021</a:t>
            </a:fld>
            <a:endParaRPr lang="en-I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C27D0-E264-4543-AF70-6AF7F5F46B2F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75915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B7804-3685-4F17-BCEE-FD7311E51B23}" type="datetimeFigureOut">
              <a:rPr lang="en-IE"/>
              <a:pPr>
                <a:defRPr/>
              </a:pPr>
              <a:t>09/11/2021</a:t>
            </a:fld>
            <a:endParaRPr lang="en-I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23010-4D5F-4CD9-B78B-FCB17900F6FD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65015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IE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IE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30F089-74FD-432D-901C-D38C507A9F80}" type="datetimeFigureOut">
              <a:rPr lang="en-IE"/>
              <a:pPr>
                <a:defRPr/>
              </a:pPr>
              <a:t>09/11/2021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6695CE-D81F-438B-B22B-EDE59269BE9F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www.irishcentral.com/travel/travel-tips/7-facts-about-croke-park-the-home-of-gaa-you-might-not-know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aa.ie/my-gaa/community-and-health/" TargetMode="Externa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search.hscni.net/" TargetMode="External"/><Relationship Id="rId3" Type="http://schemas.openxmlformats.org/officeDocument/2006/relationships/hyperlink" Target="http://www.sielbleu.ie/2018/03/22/healthy-ireland-network/" TargetMode="External"/><Relationship Id="rId7" Type="http://schemas.openxmlformats.org/officeDocument/2006/relationships/image" Target="../media/image3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hyperlink" Target="http://www.zahramediagroup.com/case-study-irish-life/" TargetMode="External"/><Relationship Id="rId10" Type="http://schemas.openxmlformats.org/officeDocument/2006/relationships/image" Target="../media/image33.jpeg"/><Relationship Id="rId4" Type="http://schemas.openxmlformats.org/officeDocument/2006/relationships/image" Target="../media/image30.jpeg"/><Relationship Id="rId9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a.ie/my-gaa/community-and-health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2843808" y="4149080"/>
            <a:ext cx="6480720" cy="18049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3200" b="1" kern="1200" dirty="0">
                <a:latin typeface="+mn-lt"/>
                <a:ea typeface="+mj-ea"/>
                <a:cs typeface="Aharoni" panose="02010803020104030203" pitchFamily="2" charset="-79"/>
              </a:rPr>
              <a:t>Smoke Free GAA Clubs: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2800" b="1" kern="1200" dirty="0">
                <a:solidFill>
                  <a:schemeClr val="tx2"/>
                </a:solidFill>
                <a:latin typeface="+mn-lt"/>
                <a:ea typeface="+mj-ea"/>
                <a:cs typeface="Aharoni" panose="02010803020104030203" pitchFamily="2" charset="-79"/>
              </a:rPr>
              <a:t>Going Smoke </a:t>
            </a:r>
            <a:r>
              <a:rPr lang="en-US" altLang="en-US" sz="2800" b="1" dirty="0">
                <a:solidFill>
                  <a:schemeClr val="tx2"/>
                </a:solidFill>
                <a:latin typeface="+mn-lt"/>
                <a:ea typeface="+mj-ea"/>
                <a:cs typeface="Aharoni" panose="02010803020104030203" pitchFamily="2" charset="-79"/>
              </a:rPr>
              <a:t>Free (including E Cigarettes)</a:t>
            </a:r>
            <a:endParaRPr lang="en-US" altLang="en-US" sz="2800" b="1" kern="1200" dirty="0">
              <a:solidFill>
                <a:schemeClr val="tx2"/>
              </a:solidFill>
              <a:latin typeface="+mn-lt"/>
              <a:ea typeface="+mj-ea"/>
              <a:cs typeface="Aharoni" panose="02010803020104030203" pitchFamily="2" charset="-79"/>
            </a:endParaRPr>
          </a:p>
          <a:p>
            <a:pPr lvl="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2800" b="1" kern="1200" dirty="0">
                <a:solidFill>
                  <a:schemeClr val="tx2"/>
                </a:solidFill>
                <a:latin typeface="+mn-lt"/>
                <a:ea typeface="+mj-ea"/>
                <a:cs typeface="Aharoni" panose="02010803020104030203" pitchFamily="2" charset="-79"/>
              </a:rPr>
              <a:t>A New Opportunity for GAA Clubs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altLang="en-US" sz="2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8" r="15045" b="3"/>
          <a:stretch/>
        </p:blipFill>
        <p:spPr bwMode="auto">
          <a:xfrm>
            <a:off x="251520" y="745862"/>
            <a:ext cx="2149803" cy="210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stadium full of people&#10;&#10;Description automatically generated">
            <a:extLst>
              <a:ext uri="{FF2B5EF4-FFF2-40B4-BE49-F238E27FC236}">
                <a16:creationId xmlns:a16="http://schemas.microsoft.com/office/drawing/2014/main" id="{7F33DBFF-1C1E-4058-8152-E4F680E7AF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12134"/>
          <a:stretch/>
        </p:blipFill>
        <p:spPr>
          <a:xfrm>
            <a:off x="2639138" y="227282"/>
            <a:ext cx="6463978" cy="3561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0AF6E4-84C0-4D42-A4A1-2C73D38D8A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15" r="1832" b="-4"/>
          <a:stretch/>
        </p:blipFill>
        <p:spPr>
          <a:xfrm>
            <a:off x="251521" y="4005065"/>
            <a:ext cx="2149802" cy="21829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098BD9-CFEF-464F-BC3B-6233EFF1086F}"/>
              </a:ext>
            </a:extLst>
          </p:cNvPr>
          <p:cNvSpPr txBox="1"/>
          <p:nvPr/>
        </p:nvSpPr>
        <p:spPr>
          <a:xfrm>
            <a:off x="2843808" y="5680148"/>
            <a:ext cx="6107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/>
              <a:t>The GAA Smoke Free initiative is supported by Irish Life, Healthy Ireland, the Public Health Agency (PHA) and the </a:t>
            </a:r>
            <a:r>
              <a:rPr lang="en-IE" sz="2000" dirty="0" err="1"/>
              <a:t>Tomar</a:t>
            </a:r>
            <a:r>
              <a:rPr lang="en-IE" sz="2000" dirty="0"/>
              <a:t> Trust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1F5E530B-AB87-4081-A19D-CBBF8804F5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5888"/>
          <a:stretch/>
        </p:blipFill>
        <p:spPr>
          <a:xfrm>
            <a:off x="4211960" y="10"/>
            <a:ext cx="4932040" cy="3492998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5" name="Picture 4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F3D4F62B-F3D6-423A-8B18-DA321BE4C2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 r="3" b="3"/>
          <a:stretch/>
        </p:blipFill>
        <p:spPr>
          <a:xfrm>
            <a:off x="4211960" y="3493008"/>
            <a:ext cx="4932040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71029" y="281237"/>
            <a:ext cx="3624601" cy="1243584"/>
          </a:xfrm>
        </p:spPr>
        <p:txBody>
          <a:bodyPr>
            <a:normAutofit/>
          </a:bodyPr>
          <a:lstStyle/>
          <a:p>
            <a:r>
              <a:rPr lang="en-IE" altLang="en-US" sz="2800" b="1" dirty="0">
                <a:latin typeface="+mn-lt"/>
                <a:cs typeface="Times New Roman" panose="02020603050405020304" pitchFamily="18" charset="0"/>
              </a:rPr>
              <a:t>Activities </a:t>
            </a:r>
            <a:endParaRPr lang="en-IE" alt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29" y="1340769"/>
            <a:ext cx="4500971" cy="4836194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sz="2400" dirty="0">
                <a:cs typeface="Times New Roman" pitchFamily="18" charset="0"/>
              </a:rPr>
              <a:t>Set a date for the Smoke-Free Club launch</a:t>
            </a:r>
          </a:p>
          <a:p>
            <a:pPr fontAlgn="auto">
              <a:spcAft>
                <a:spcPts val="0"/>
              </a:spcAft>
              <a:defRPr/>
            </a:pPr>
            <a:r>
              <a:rPr lang="en-IE" sz="2400" dirty="0">
                <a:cs typeface="Times New Roman" pitchFamily="18" charset="0"/>
              </a:rPr>
              <a:t>Communicate and Promote: count down to becoming a Smoke Free Club works well on social media</a:t>
            </a:r>
          </a:p>
          <a:p>
            <a:pPr fontAlgn="auto">
              <a:spcAft>
                <a:spcPts val="0"/>
              </a:spcAft>
              <a:defRPr/>
            </a:pPr>
            <a:r>
              <a:rPr lang="en-IE" sz="2400" dirty="0">
                <a:cs typeface="Times New Roman" pitchFamily="18" charset="0"/>
              </a:rPr>
              <a:t>Get committee members, players, coaches and children to do a short video in support of the Smoke-Free Club launch</a:t>
            </a:r>
          </a:p>
          <a:p>
            <a:pPr fontAlgn="auto">
              <a:spcAft>
                <a:spcPts val="0"/>
              </a:spcAft>
              <a:defRPr/>
            </a:pPr>
            <a:r>
              <a:rPr lang="en-IE" sz="2400" dirty="0">
                <a:cs typeface="Times New Roman" pitchFamily="18" charset="0"/>
              </a:rPr>
              <a:t>Obtain clear-cut and easily visible ‘Smoke Free’ signage</a:t>
            </a:r>
          </a:p>
          <a:p>
            <a:pPr fontAlgn="auto">
              <a:spcAft>
                <a:spcPts val="0"/>
              </a:spcAft>
              <a:defRPr/>
            </a:pPr>
            <a:r>
              <a:rPr lang="en-IE" sz="2400" dirty="0">
                <a:cs typeface="Times New Roman" pitchFamily="18" charset="0"/>
              </a:rPr>
              <a:t>Visit </a:t>
            </a:r>
            <a:r>
              <a:rPr lang="en-GB" sz="2400" dirty="0">
                <a:hlinkClick r:id="rId5"/>
              </a:rPr>
              <a:t>https://www.gaa.ie/my-gaa/community-and-health/ </a:t>
            </a:r>
            <a:r>
              <a:rPr lang="en-GB" sz="2400" dirty="0"/>
              <a:t>to access &amp; download templates </a:t>
            </a:r>
          </a:p>
          <a:p>
            <a:pPr fontAlgn="auto">
              <a:spcAft>
                <a:spcPts val="0"/>
              </a:spcAft>
              <a:defRPr/>
            </a:pPr>
            <a:r>
              <a:rPr lang="en-IE" sz="2400" dirty="0">
                <a:cs typeface="Times New Roman" pitchFamily="18" charset="0"/>
              </a:rPr>
              <a:t>Inform all members, volunteers, parents, coaches, players, etc</a:t>
            </a:r>
            <a:r>
              <a:rPr lang="en-IE" sz="2000" dirty="0">
                <a:cs typeface="Times New Roman" pitchFamily="18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endParaRPr lang="en-IE" sz="20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FFA057CB-8901-43CA-B185-848AE14774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2" r="21962"/>
          <a:stretch/>
        </p:blipFill>
        <p:spPr>
          <a:xfrm>
            <a:off x="21" y="10"/>
            <a:ext cx="5220052" cy="6857990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4563" y="3236181"/>
            <a:ext cx="2766819" cy="219551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IE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IE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IE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IE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IE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IE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IE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I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852A30-2262-4BB1-8714-41F8022F7983}"/>
              </a:ext>
            </a:extLst>
          </p:cNvPr>
          <p:cNvSpPr txBox="1"/>
          <p:nvPr/>
        </p:nvSpPr>
        <p:spPr>
          <a:xfrm>
            <a:off x="4932040" y="579329"/>
            <a:ext cx="3975493" cy="629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2200" dirty="0">
                <a:latin typeface="+mn-lt"/>
                <a:cs typeface="Times New Roman" pitchFamily="18" charset="0"/>
              </a:rPr>
              <a:t>Organise a smoke free poster competition with local school(s)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2200" dirty="0">
                <a:latin typeface="+mn-lt"/>
                <a:cs typeface="Times New Roman" pitchFamily="18" charset="0"/>
              </a:rPr>
              <a:t>Choose a number from each school and vote online for the winner(s)</a:t>
            </a:r>
          </a:p>
          <a:p>
            <a:pPr marL="342900" lvl="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2200" dirty="0">
                <a:latin typeface="+mn-lt"/>
                <a:cs typeface="Times New Roman" pitchFamily="18" charset="0"/>
              </a:rPr>
              <a:t>Link in with local partners to see if Stop Smoking Services are available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2200" dirty="0">
                <a:latin typeface="+mn-lt"/>
                <a:cs typeface="Times New Roman" pitchFamily="18" charset="0"/>
              </a:rPr>
              <a:t>Signpost individuals who want to quit to relevant resources </a:t>
            </a:r>
          </a:p>
          <a:p>
            <a:pPr marL="342900" lvl="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2200" dirty="0">
                <a:latin typeface="+mn-lt"/>
                <a:cs typeface="Times New Roman" pitchFamily="18" charset="0"/>
              </a:rPr>
              <a:t>Sign and circulate the Smoke Free Policy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2200" dirty="0">
                <a:latin typeface="+mn-lt"/>
                <a:cs typeface="Times New Roman" pitchFamily="18" charset="0"/>
              </a:rPr>
              <a:t>Monitor compliance - all breaches must be addressed promptly and firmly</a:t>
            </a:r>
          </a:p>
          <a:p>
            <a:pPr marL="342900" lvl="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E" sz="2400" dirty="0">
              <a:latin typeface="Calibri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912" y="361029"/>
            <a:ext cx="4704588" cy="631253"/>
          </a:xfrm>
        </p:spPr>
        <p:txBody>
          <a:bodyPr rtlCol="0" anchor="b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IE" sz="3500" b="1" dirty="0">
                <a:latin typeface="+mn-lt"/>
                <a:cs typeface="Times New Roman" pitchFamily="18" charset="0"/>
              </a:rPr>
            </a:br>
            <a:r>
              <a:rPr lang="en-IE" sz="3500" b="1" dirty="0">
                <a:latin typeface="+mn-lt"/>
                <a:cs typeface="Times New Roman" pitchFamily="18" charset="0"/>
              </a:rPr>
              <a:t>Supervision</a:t>
            </a:r>
            <a:endParaRPr lang="en-IE" sz="35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1124744"/>
            <a:ext cx="4922890" cy="5372227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IE" sz="15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IE" sz="2400" dirty="0">
                <a:cs typeface="Times New Roman" pitchFamily="18" charset="0"/>
              </a:rPr>
              <a:t>Designated supervisors can be useful in the initial stages</a:t>
            </a:r>
          </a:p>
          <a:p>
            <a:pPr fontAlgn="auto">
              <a:spcAft>
                <a:spcPts val="0"/>
              </a:spcAft>
              <a:defRPr/>
            </a:pPr>
            <a:r>
              <a:rPr lang="en-IE" sz="2400" dirty="0">
                <a:cs typeface="Times New Roman" pitchFamily="18" charset="0"/>
              </a:rPr>
              <a:t>If a leader in the GAA is seen smoking tobacco at training or at a game -  this will undermine the policy</a:t>
            </a:r>
          </a:p>
          <a:p>
            <a:pPr fontAlgn="auto">
              <a:spcAft>
                <a:spcPts val="0"/>
              </a:spcAft>
              <a:defRPr/>
            </a:pPr>
            <a:r>
              <a:rPr lang="en-IE" sz="2400" dirty="0">
                <a:cs typeface="Times New Roman" pitchFamily="18" charset="0"/>
              </a:rPr>
              <a:t>The main challenges tend to emerge in the congregation areas such as entrances to pitch, bar, car park, pitch side etc.</a:t>
            </a:r>
          </a:p>
          <a:p>
            <a:pPr fontAlgn="auto">
              <a:spcAft>
                <a:spcPts val="0"/>
              </a:spcAft>
              <a:defRPr/>
            </a:pPr>
            <a:r>
              <a:rPr lang="en-IE" sz="2400" dirty="0">
                <a:cs typeface="Times New Roman" pitchFamily="18" charset="0"/>
              </a:rPr>
              <a:t>Breaches tend to be made when people are not be aware of the policy  </a:t>
            </a:r>
          </a:p>
          <a:p>
            <a:pPr>
              <a:defRPr/>
            </a:pPr>
            <a:r>
              <a:rPr lang="en-IE" sz="2400" dirty="0">
                <a:cs typeface="Times New Roman" pitchFamily="18" charset="0"/>
              </a:rPr>
              <a:t>Don’t allow a small number of individuals who refuse to cooperate undermine what is a major health initiative.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IE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A person holding a sign&#10;&#10;Description automatically generated">
            <a:extLst>
              <a:ext uri="{FF2B5EF4-FFF2-40B4-BE49-F238E27FC236}">
                <a16:creationId xmlns:a16="http://schemas.microsoft.com/office/drawing/2014/main" id="{C83736EE-1514-4307-89AD-F05AC3676A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7" r="17991" b="2"/>
          <a:stretch/>
        </p:blipFill>
        <p:spPr>
          <a:xfrm>
            <a:off x="19" y="3172569"/>
            <a:ext cx="3533636" cy="3685430"/>
          </a:xfrm>
          <a:prstGeom prst="rect">
            <a:avLst/>
          </a:prstGeom>
        </p:spPr>
      </p:pic>
      <p:pic>
        <p:nvPicPr>
          <p:cNvPr id="8" name="Picture 7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8919B7EF-A4A1-493E-8FF2-5C04FFE003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" y="0"/>
            <a:ext cx="3533637" cy="317256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196753"/>
            <a:ext cx="2792784" cy="5142598"/>
          </a:xfrm>
        </p:spPr>
        <p:txBody>
          <a:bodyPr rtlCol="0" anchor="t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E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IE" sz="3600" dirty="0">
              <a:cs typeface="Times New Roman" pitchFamily="18" charset="0"/>
            </a:endParaRPr>
          </a:p>
          <a:p>
            <a:pPr marL="342900" lvl="1" indent="0" fontAlgn="auto">
              <a:spcAft>
                <a:spcPts val="0"/>
              </a:spcAft>
              <a:buNone/>
              <a:defRPr/>
            </a:pPr>
            <a:r>
              <a:rPr lang="en-IE" sz="3600" b="1" dirty="0">
                <a:cs typeface="Times New Roman" pitchFamily="18" charset="0"/>
              </a:rPr>
              <a:t>Don’t allow mini failures undermine the bigger picture!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IE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9865A8CA-7492-4DE4-BF25-F9254B5071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6" r="2" b="2"/>
          <a:stretch/>
        </p:blipFill>
        <p:spPr>
          <a:xfrm>
            <a:off x="3477722" y="10"/>
            <a:ext cx="5666278" cy="3383270"/>
          </a:xfrm>
          <a:prstGeom prst="rect">
            <a:avLst/>
          </a:prstGeom>
        </p:spPr>
      </p:pic>
      <p:pic>
        <p:nvPicPr>
          <p:cNvPr id="7" name="Picture 6" descr="A picture containing boy, keyboard, sitting, young&#10;&#10;Description automatically generated">
            <a:extLst>
              <a:ext uri="{FF2B5EF4-FFF2-40B4-BE49-F238E27FC236}">
                <a16:creationId xmlns:a16="http://schemas.microsoft.com/office/drawing/2014/main" id="{40D5458E-B837-4A14-B994-48ED3FE883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3" r="2" b="2"/>
          <a:stretch/>
        </p:blipFill>
        <p:spPr>
          <a:xfrm>
            <a:off x="3479292" y="3474720"/>
            <a:ext cx="5664708" cy="33832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082" y="866684"/>
            <a:ext cx="3381927" cy="854354"/>
          </a:xfrm>
        </p:spPr>
        <p:txBody>
          <a:bodyPr rtlCol="0">
            <a:normAutofit fontScale="90000"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br>
              <a:rPr lang="en-IE" sz="2700" b="1">
                <a:ea typeface="+mn-ea"/>
                <a:cs typeface="Times New Roman" pitchFamily="18" charset="0"/>
              </a:rPr>
            </a:br>
            <a:endParaRPr lang="en-IE" sz="27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00" y="642680"/>
            <a:ext cx="3369341" cy="4097969"/>
          </a:xfrm>
        </p:spPr>
        <p:txBody>
          <a:bodyPr rtlCol="0" anchor="t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IE" sz="2800" dirty="0">
                <a:solidFill>
                  <a:schemeClr val="bg1"/>
                </a:solidFill>
              </a:rPr>
              <a:t>Become Smoke Free and Be Proud!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IE" sz="1350" dirty="0">
              <a:solidFill>
                <a:schemeClr val="bg1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IE" sz="2000" dirty="0">
                <a:solidFill>
                  <a:schemeClr val="bg1"/>
                </a:solidFill>
              </a:rPr>
              <a:t>The GAA leads on Smoke Free supported by the following partners;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BF88AA0B-A438-442F-A774-07A830B264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36296" y="2314473"/>
            <a:ext cx="1450496" cy="1450496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4C63EA9-837F-45D4-9C88-63860F3930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293280" y="476672"/>
            <a:ext cx="2573271" cy="1035742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D7A0B6F1-86DF-4A62-ACB1-C386B08EAE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975" y="2314473"/>
            <a:ext cx="1629768" cy="1450495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887D253-55BA-4ED5-BA1A-8C08CF2ABE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418885" y="5781189"/>
            <a:ext cx="2408597" cy="633494"/>
          </a:xfrm>
          <a:prstGeom prst="rect">
            <a:avLst/>
          </a:prstGeom>
        </p:spPr>
      </p:pic>
      <p:pic>
        <p:nvPicPr>
          <p:cNvPr id="26629" name="Picture 5" descr="A picture containing drawing&#10;&#10;Description automatically generated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9" r="13376"/>
          <a:stretch/>
        </p:blipFill>
        <p:spPr bwMode="auto">
          <a:xfrm>
            <a:off x="5621412" y="4509120"/>
            <a:ext cx="1917005" cy="174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Tomar Trust: National influence, local implementation">
            <a:extLst>
              <a:ext uri="{FF2B5EF4-FFF2-40B4-BE49-F238E27FC236}">
                <a16:creationId xmlns:a16="http://schemas.microsoft.com/office/drawing/2014/main" id="{04803786-7541-47A7-8BC3-C0B6FFB34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00" y="3919893"/>
            <a:ext cx="3369341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E3CB3E2E-3BAB-40B9-828A-D4D25D6D82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8" r="-2" b="2477"/>
          <a:stretch/>
        </p:blipFill>
        <p:spPr>
          <a:xfrm>
            <a:off x="3662268" y="10"/>
            <a:ext cx="5481732" cy="3492998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5" name="Picture 4" descr="A person standing next to a stadium&#10;&#10;Description automatically generated">
            <a:extLst>
              <a:ext uri="{FF2B5EF4-FFF2-40B4-BE49-F238E27FC236}">
                <a16:creationId xmlns:a16="http://schemas.microsoft.com/office/drawing/2014/main" id="{150857A0-11D3-49E7-9C31-BEED11C95D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826"/>
          <a:stretch/>
        </p:blipFill>
        <p:spPr>
          <a:xfrm>
            <a:off x="3662268" y="3493008"/>
            <a:ext cx="5481732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855" y="369445"/>
            <a:ext cx="3624601" cy="755299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IE" sz="3200" b="1" dirty="0">
                <a:cs typeface="Times New Roman" pitchFamily="18" charset="0"/>
              </a:rPr>
            </a:br>
            <a:r>
              <a:rPr lang="en-IE" sz="3200" b="1" dirty="0">
                <a:cs typeface="Times New Roman" pitchFamily="18" charset="0"/>
              </a:rPr>
              <a:t>Key Message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353" y="1412561"/>
            <a:ext cx="3953098" cy="4643731"/>
          </a:xfrm>
        </p:spPr>
        <p:txBody>
          <a:bodyPr rtlCol="0">
            <a:normAutofit fontScale="925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endParaRPr lang="en-IE" sz="1700" b="1" dirty="0">
              <a:latin typeface="+mj-lt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IE" sz="2400" dirty="0">
                <a:cs typeface="Times New Roman" pitchFamily="18" charset="0"/>
              </a:rPr>
              <a:t>Work towards achieving smoke and vapour free unity for all persons attending, working in, visiting and using the GAA facilities</a:t>
            </a:r>
          </a:p>
          <a:p>
            <a:pPr>
              <a:defRPr/>
            </a:pPr>
            <a:r>
              <a:rPr lang="en-IE" sz="2400" dirty="0"/>
              <a:t>Protecting our members, volunteers &amp; visitors from the dangers of first and second-hand smoke exposure</a:t>
            </a:r>
            <a:endParaRPr lang="en-IE" sz="2400" dirty="0">
              <a:cs typeface="Times New Roman" pitchFamily="18" charset="0"/>
            </a:endParaRPr>
          </a:p>
          <a:p>
            <a:pPr>
              <a:defRPr/>
            </a:pPr>
            <a:r>
              <a:rPr lang="en-IE" sz="2400" dirty="0">
                <a:cs typeface="Times New Roman" pitchFamily="18" charset="0"/>
              </a:rPr>
              <a:t>The Advocacy of all stakeholders is vital if this is to be successful</a:t>
            </a:r>
          </a:p>
          <a:p>
            <a:pPr fontAlgn="auto">
              <a:spcAft>
                <a:spcPts val="0"/>
              </a:spcAft>
              <a:defRPr/>
            </a:pPr>
            <a:endParaRPr lang="en-IE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0"/>
            <a:ext cx="8229600" cy="1143000"/>
          </a:xfrm>
        </p:spPr>
        <p:txBody>
          <a:bodyPr wrap="square" rtlCol="0" anchor="ctr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br>
              <a:rPr lang="en-IE" sz="3700" b="1" dirty="0"/>
            </a:br>
            <a:r>
              <a:rPr lang="en-IE" sz="3700" b="1" dirty="0"/>
              <a:t>Why?</a:t>
            </a:r>
            <a:endParaRPr lang="en-IE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355976" y="1268760"/>
            <a:ext cx="4680520" cy="5040560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IE" sz="2200" dirty="0"/>
              <a:t>Set a positive example</a:t>
            </a:r>
            <a:endParaRPr lang="en-US" sz="2200" dirty="0"/>
          </a:p>
          <a:p>
            <a:pPr>
              <a:lnSpc>
                <a:spcPct val="90000"/>
              </a:lnSpc>
              <a:spcAft>
                <a:spcPts val="0"/>
              </a:spcAft>
              <a:defRPr/>
            </a:pPr>
            <a:r>
              <a:rPr lang="en-IE" sz="2200" dirty="0"/>
              <a:t>Make it clear to children what the GAA's stance is on tobacco and electronic cigarettes  </a:t>
            </a:r>
          </a:p>
          <a:p>
            <a:pPr>
              <a:lnSpc>
                <a:spcPct val="90000"/>
              </a:lnSpc>
              <a:spcAft>
                <a:spcPts val="0"/>
              </a:spcAft>
              <a:defRPr/>
            </a:pPr>
            <a:r>
              <a:rPr lang="en-IE" sz="2200" dirty="0"/>
              <a:t>Eradicate any association between the GAA &amp; tobacco and electronic cigarettes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/>
              <a:t>Break the cycle of children learning the habit through adults/role models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IE" sz="2200" dirty="0"/>
              <a:t>Reduce the initiation of smoking tobacco and electronic cigarettes amongst young people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IE" sz="2200" dirty="0"/>
              <a:t>Protect our members, volunteers &amp; visitors from the dangers of first and second-hand smoke exposure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IE" sz="2200" dirty="0"/>
              <a:t>Reduce the impact of tobacco, vape and other harmful chemicals on sports performance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IE" sz="2200" dirty="0"/>
              <a:t>Create a safer GAA grounds atmosphere for everyone involved, especially children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IE" sz="2200" dirty="0"/>
              <a:t>Minimise tobacco and electronic cigarette related litter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en-IE" sz="1800" dirty="0"/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IE" sz="1500" dirty="0"/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en-IE" sz="1500" dirty="0"/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IE" sz="1500" dirty="0"/>
          </a:p>
        </p:txBody>
      </p:sp>
      <p:pic>
        <p:nvPicPr>
          <p:cNvPr id="5" name="Picture 4" descr="A picture containing person, outdoor, person, sign&#10;&#10;Description automatically generated">
            <a:extLst>
              <a:ext uri="{FF2B5EF4-FFF2-40B4-BE49-F238E27FC236}">
                <a16:creationId xmlns:a16="http://schemas.microsoft.com/office/drawing/2014/main" id="{D90D0C45-90B0-426A-94F2-0C68AF6775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64" y="3284985"/>
            <a:ext cx="4222224" cy="3573016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2232287-7A30-4B46-8365-F99217413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48"/>
            <a:ext cx="4222224" cy="33047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FF40FD-A921-4162-8902-EB637D2CC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3" y="116632"/>
            <a:ext cx="4939868" cy="1286160"/>
          </a:xfrm>
        </p:spPr>
        <p:txBody>
          <a:bodyPr anchor="b">
            <a:normAutofit/>
          </a:bodyPr>
          <a:lstStyle/>
          <a:p>
            <a:r>
              <a:rPr lang="en-GB" b="1" dirty="0"/>
              <a:t>Planning and Policy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4073" y="1402792"/>
            <a:ext cx="5096399" cy="5122548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IE" sz="1600" dirty="0"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IE" sz="2200" dirty="0">
                <a:cs typeface="Times New Roman" pitchFamily="18" charset="0"/>
              </a:rPr>
              <a:t>The best outcomes emerge from a zero- tolerance policy both in regard to going smoke-free and staying smoke-free</a:t>
            </a:r>
          </a:p>
          <a:p>
            <a:pPr fontAlgn="auto">
              <a:spcAft>
                <a:spcPts val="0"/>
              </a:spcAft>
              <a:defRPr/>
            </a:pPr>
            <a:r>
              <a:rPr lang="en-IE" sz="2200" dirty="0">
                <a:cs typeface="Times New Roman" pitchFamily="18" charset="0"/>
              </a:rPr>
              <a:t>Consider banning smoking </a:t>
            </a:r>
            <a:r>
              <a:rPr lang="en-IE" sz="2200" dirty="0"/>
              <a:t>tobacco and electronic cigarettes </a:t>
            </a:r>
            <a:r>
              <a:rPr lang="en-IE" sz="2200" dirty="0">
                <a:cs typeface="Times New Roman" pitchFamily="18" charset="0"/>
              </a:rPr>
              <a:t>in the entire club, including pitches and facilities </a:t>
            </a:r>
          </a:p>
          <a:p>
            <a:pPr fontAlgn="auto">
              <a:spcAft>
                <a:spcPts val="0"/>
              </a:spcAft>
              <a:defRPr/>
            </a:pPr>
            <a:r>
              <a:rPr lang="en-IE" sz="2200" dirty="0">
                <a:cs typeface="Times New Roman" pitchFamily="18" charset="0"/>
              </a:rPr>
              <a:t>Check with Club Executive about the best way for your club to progress</a:t>
            </a:r>
          </a:p>
          <a:p>
            <a:pPr fontAlgn="auto">
              <a:spcAft>
                <a:spcPts val="0"/>
              </a:spcAft>
              <a:defRPr/>
            </a:pPr>
            <a:r>
              <a:rPr lang="en-IE" sz="2200" dirty="0">
                <a:cs typeface="Times New Roman" pitchFamily="18" charset="0"/>
              </a:rPr>
              <a:t>Gold standard: complete smoke free club grounds</a:t>
            </a:r>
          </a:p>
          <a:p>
            <a:pPr>
              <a:defRPr/>
            </a:pPr>
            <a:r>
              <a:rPr lang="en-IE" sz="2200" dirty="0">
                <a:cs typeface="Times New Roman" pitchFamily="18" charset="0"/>
              </a:rPr>
              <a:t>Download the GAA’s Smoke Free policy at </a:t>
            </a:r>
            <a:r>
              <a:rPr lang="en-GB" sz="2200" dirty="0">
                <a:hlinkClick r:id="rId3"/>
              </a:rPr>
              <a:t>https://www.gaa.ie/my-gaa/community-and-health/</a:t>
            </a:r>
            <a:endParaRPr lang="en-GB" sz="2200" dirty="0"/>
          </a:p>
          <a:p>
            <a:pPr>
              <a:defRPr/>
            </a:pPr>
            <a:r>
              <a:rPr lang="en-IE" sz="2200" dirty="0">
                <a:cs typeface="Times New Roman" pitchFamily="18" charset="0"/>
              </a:rPr>
              <a:t>The Smoke Free should promote a sense of “we are smoke-free and very proud of this”.  </a:t>
            </a:r>
          </a:p>
          <a:p>
            <a:pPr>
              <a:defRPr/>
            </a:pPr>
            <a:endParaRPr lang="en-IE" sz="1800" dirty="0">
              <a:cs typeface="Times New Roman" pitchFamily="18" charset="0"/>
            </a:endParaRPr>
          </a:p>
          <a:p>
            <a:pPr>
              <a:defRPr/>
            </a:pPr>
            <a:endParaRPr lang="en-GB" sz="1600" dirty="0"/>
          </a:p>
          <a:p>
            <a:pPr fontAlgn="auto">
              <a:spcAft>
                <a:spcPts val="0"/>
              </a:spcAft>
              <a:defRPr/>
            </a:pPr>
            <a:endParaRPr lang="en-IE" sz="1600" dirty="0"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IE" sz="1600" dirty="0"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IE" sz="1600" dirty="0"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IE" sz="1600" dirty="0"/>
          </a:p>
        </p:txBody>
      </p:sp>
      <p:pic>
        <p:nvPicPr>
          <p:cNvPr id="7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E6EEAC20-5529-4464-A63C-96F5A284C1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6" r="12206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3498886" y="321734"/>
            <a:ext cx="5162513" cy="1461247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br>
              <a:rPr lang="en-IE" sz="1500" u="sng" dirty="0"/>
            </a:br>
            <a:r>
              <a:rPr lang="en-IE" sz="3600" b="1" dirty="0">
                <a:latin typeface="+mn-lt"/>
                <a:cs typeface="Times New Roman"/>
              </a:rPr>
              <a:t>Smoke Free GAA Clubs: </a:t>
            </a:r>
            <a:br>
              <a:rPr lang="en-IE" sz="3600" b="1" dirty="0">
                <a:latin typeface="+mn-lt"/>
                <a:cs typeface="Times New Roman" panose="02020603050405020304" pitchFamily="18" charset="0"/>
              </a:rPr>
            </a:br>
            <a:r>
              <a:rPr lang="en-IE" sz="3600" b="1" dirty="0">
                <a:latin typeface="+mn-lt"/>
                <a:cs typeface="Times New Roman"/>
              </a:rPr>
              <a:t>Why is smoking tobacco a </a:t>
            </a:r>
            <a:br>
              <a:rPr lang="en-IE" sz="3600" b="1" dirty="0">
                <a:latin typeface="+mn-lt"/>
                <a:cs typeface="Times New Roman"/>
              </a:rPr>
            </a:br>
            <a:r>
              <a:rPr lang="en-IE" sz="3600" b="1" dirty="0">
                <a:latin typeface="+mn-lt"/>
                <a:cs typeface="Times New Roman"/>
              </a:rPr>
              <a:t>problem?</a:t>
            </a:r>
            <a:br>
              <a:rPr lang="en-IE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E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3498886" y="1782980"/>
            <a:ext cx="5465602" cy="45733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altLang="en-US" sz="1700" dirty="0">
              <a:cs typeface="Calibri"/>
            </a:endParaRPr>
          </a:p>
          <a:p>
            <a:r>
              <a:rPr lang="en-IE" sz="2400" dirty="0">
                <a:ea typeface="Calibri" panose="020F0502020204030204" pitchFamily="34" charset="0"/>
                <a:cs typeface="Arial"/>
              </a:rPr>
              <a:t>Smoking tobacco is one of the world’s biggest public health threats, killing </a:t>
            </a:r>
            <a:r>
              <a:rPr lang="en-IE" sz="2400" b="1" dirty="0">
                <a:ea typeface="Calibri" panose="020F0502020204030204" pitchFamily="34" charset="0"/>
                <a:cs typeface="Arial"/>
              </a:rPr>
              <a:t>over 7 million </a:t>
            </a:r>
            <a:r>
              <a:rPr lang="en-IE" sz="2400" dirty="0">
                <a:ea typeface="Calibri" panose="020F0502020204030204" pitchFamily="34" charset="0"/>
                <a:cs typeface="Arial"/>
              </a:rPr>
              <a:t>people per year. Approximately 890,000 of these deaths are caused by exposure to second-hand smoke. (WHO, 2019)</a:t>
            </a:r>
          </a:p>
          <a:p>
            <a:endParaRPr lang="en-IE" sz="2400" dirty="0">
              <a:ea typeface="Calibri" panose="020F0502020204030204" pitchFamily="34" charset="0"/>
              <a:cs typeface="Arial"/>
            </a:endParaRPr>
          </a:p>
          <a:p>
            <a:r>
              <a:rPr lang="en-US" sz="2400" dirty="0"/>
              <a:t>In </a:t>
            </a:r>
            <a:r>
              <a:rPr lang="en-US" sz="2400" b="1" dirty="0"/>
              <a:t>Ireland</a:t>
            </a:r>
            <a:r>
              <a:rPr lang="en-US" sz="2400" dirty="0"/>
              <a:t>, there are approximately </a:t>
            </a:r>
            <a:r>
              <a:rPr lang="en-US" sz="2400" b="1" dirty="0"/>
              <a:t>5,500 tobacco related deaths</a:t>
            </a:r>
            <a:r>
              <a:rPr lang="en-US" sz="2400" dirty="0"/>
              <a:t> each year.</a:t>
            </a:r>
            <a:r>
              <a:rPr lang="en-IE" sz="2400" dirty="0"/>
              <a:t> Over 50% of long-term tobacco users will die from a tobacco related disease (HSE, 2019)</a:t>
            </a:r>
            <a:endParaRPr lang="en-US" sz="2400" dirty="0">
              <a:cs typeface="Calibri"/>
            </a:endParaRPr>
          </a:p>
          <a:p>
            <a:pPr marL="0" indent="0">
              <a:buNone/>
            </a:pPr>
            <a:endParaRPr lang="en-IE" sz="1700" b="1" dirty="0">
              <a:latin typeface="Calibri"/>
              <a:ea typeface="Calibri" panose="020F0502020204030204" pitchFamily="34" charset="0"/>
              <a:cs typeface="Arial"/>
            </a:endParaRPr>
          </a:p>
          <a:p>
            <a:pPr marL="0" indent="0">
              <a:buNone/>
            </a:pPr>
            <a:endParaRPr lang="en-IE" sz="1700" b="1" dirty="0">
              <a:latin typeface="Calibri"/>
              <a:ea typeface="Calibri" panose="020F0502020204030204" pitchFamily="34" charset="0"/>
              <a:cs typeface="Arial"/>
            </a:endParaRPr>
          </a:p>
          <a:p>
            <a:pPr marL="0" indent="0">
              <a:buNone/>
            </a:pPr>
            <a:r>
              <a:rPr lang="en-IE" sz="2400" b="1" dirty="0">
                <a:latin typeface="Calibri"/>
                <a:ea typeface="Calibri" panose="020F0502020204030204" pitchFamily="34" charset="0"/>
                <a:cs typeface="Arial"/>
              </a:rPr>
              <a:t>There is no safe level of exposure to second hand smoke!</a:t>
            </a:r>
          </a:p>
          <a:p>
            <a:pPr marL="0" indent="0">
              <a:buNone/>
            </a:pPr>
            <a:endParaRPr lang="en-IE" sz="1700" b="1" dirty="0">
              <a:cs typeface="Arial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2600" y="6356350"/>
            <a:ext cx="2057400" cy="365125"/>
          </a:xfrm>
          <a:prstGeom prst="ellipse">
            <a:avLst/>
          </a:prstGeom>
        </p:spPr>
        <p:txBody>
          <a:bodyPr>
            <a:normAutofit lnSpcReduction="10000"/>
          </a:bodyPr>
          <a:lstStyle/>
          <a:p>
            <a:pPr algn="l">
              <a:spcAft>
                <a:spcPts val="600"/>
              </a:spcAft>
              <a:defRPr/>
            </a:pPr>
            <a:fld id="{73CBDD25-519F-4B41-AAAA-80A049CDC158}" type="slidenum">
              <a:rPr lang="en-IE">
                <a:solidFill>
                  <a:srgbClr val="FFFFFF"/>
                </a:solidFill>
              </a:rPr>
              <a:pPr algn="l">
                <a:spcAft>
                  <a:spcPts val="600"/>
                </a:spcAft>
                <a:defRPr/>
              </a:pPr>
              <a:t>5</a:t>
            </a:fld>
            <a:endParaRPr lang="en-IE">
              <a:solidFill>
                <a:srgbClr val="FFFFFF"/>
              </a:solidFill>
            </a:endParaRPr>
          </a:p>
        </p:txBody>
      </p:sp>
      <p:pic>
        <p:nvPicPr>
          <p:cNvPr id="3" name="Picture 4" descr="A picture containing person, man, holding, cellphone&#10;&#10;Description generated with very high confidence">
            <a:extLst>
              <a:ext uri="{FF2B5EF4-FFF2-40B4-BE49-F238E27FC236}">
                <a16:creationId xmlns:a16="http://schemas.microsoft.com/office/drawing/2014/main" id="{4DFED112-A836-42C7-A465-9A53E5A857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66" r="2609" b="2"/>
          <a:stretch/>
        </p:blipFill>
        <p:spPr>
          <a:xfrm>
            <a:off x="343651" y="404664"/>
            <a:ext cx="2787365" cy="22048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2" descr="A close up of a persons face&#10;&#10;Description generated with high confidence">
            <a:extLst>
              <a:ext uri="{FF2B5EF4-FFF2-40B4-BE49-F238E27FC236}">
                <a16:creationId xmlns:a16="http://schemas.microsoft.com/office/drawing/2014/main" id="{989039AD-D70F-400C-8F22-7223E3C173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23" r="21984" b="1"/>
          <a:stretch/>
        </p:blipFill>
        <p:spPr>
          <a:xfrm>
            <a:off x="343652" y="3435789"/>
            <a:ext cx="2995470" cy="23694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>
          <a:xfrm>
            <a:off x="533400" y="1504950"/>
            <a:ext cx="7929563" cy="481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pic>
        <p:nvPicPr>
          <p:cNvPr id="7171" name="Picture 2" descr="http://www.pukekoheafc.com/Portals/PukekoheAFC/Club-Rooms/New-Clubrooms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1487488"/>
            <a:ext cx="3551238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 descr="https://upload.wikimedia.org/wikipedia/commons/thumb/3/3c/Gaelic_football_pitch_diagram.svg/2000px-Gaelic_football_pitch_diagram.svg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8001"/>
              </a:clrFrom>
              <a:clrTo>
                <a:srgbClr val="0080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7" r="11111"/>
          <a:stretch>
            <a:fillRect/>
          </a:stretch>
        </p:blipFill>
        <p:spPr bwMode="auto">
          <a:xfrm>
            <a:off x="314325" y="1176338"/>
            <a:ext cx="2443163" cy="492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2" descr="http://killycloghergaa.com/wp-content/uploads/2012/01/Footba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5" y="1192213"/>
            <a:ext cx="331788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4" descr="http://cdn.shopify.com/s/files/1/0118/6442/products/564c7a69ba701e103ef5410fdcaa4b37_medium.jpeg?v=135793676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88" y="1062038"/>
            <a:ext cx="512762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2" descr="https://upload.wikimedia.org/wikipedia/commons/thumb/3/3c/Gaelic_football_pitch_diagram.svg/2000px-Gaelic_football_pitch_diagram.svg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8001"/>
              </a:clrFrom>
              <a:clrTo>
                <a:srgbClr val="0080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7" r="11111"/>
          <a:stretch>
            <a:fillRect/>
          </a:stretch>
        </p:blipFill>
        <p:spPr bwMode="auto">
          <a:xfrm>
            <a:off x="2824163" y="1176338"/>
            <a:ext cx="2441575" cy="492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1" name="Picture 290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713" y="4598769"/>
            <a:ext cx="356520" cy="519080"/>
          </a:xfrm>
          <a:prstGeom prst="rect">
            <a:avLst/>
          </a:prstGeom>
        </p:spPr>
      </p:pic>
      <p:pic>
        <p:nvPicPr>
          <p:cNvPr id="292" name="Picture 291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99" y="4624640"/>
            <a:ext cx="218173" cy="481485"/>
          </a:xfrm>
          <a:prstGeom prst="rect">
            <a:avLst/>
          </a:prstGeom>
        </p:spPr>
      </p:pic>
      <p:pic>
        <p:nvPicPr>
          <p:cNvPr id="288" name="Picture 287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048" y="3899007"/>
            <a:ext cx="356520" cy="519080"/>
          </a:xfrm>
          <a:prstGeom prst="rect">
            <a:avLst/>
          </a:prstGeom>
        </p:spPr>
      </p:pic>
      <p:pic>
        <p:nvPicPr>
          <p:cNvPr id="289" name="Picture 288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34" y="3924878"/>
            <a:ext cx="218173" cy="481485"/>
          </a:xfrm>
          <a:prstGeom prst="rect">
            <a:avLst/>
          </a:prstGeom>
        </p:spPr>
      </p:pic>
      <p:pic>
        <p:nvPicPr>
          <p:cNvPr id="191" name="Picture 190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998" y="2381834"/>
            <a:ext cx="356520" cy="519080"/>
          </a:xfrm>
          <a:prstGeom prst="rect">
            <a:avLst/>
          </a:prstGeom>
        </p:spPr>
      </p:pic>
      <p:pic>
        <p:nvPicPr>
          <p:cNvPr id="286" name="Picture 285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684" y="2407705"/>
            <a:ext cx="218173" cy="4814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11" y="1750472"/>
            <a:ext cx="356520" cy="5190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97" y="1776343"/>
            <a:ext cx="218173" cy="481485"/>
          </a:xfrm>
          <a:prstGeom prst="rect">
            <a:avLst/>
          </a:prstGeom>
        </p:spPr>
      </p:pic>
      <p:pic>
        <p:nvPicPr>
          <p:cNvPr id="167" name="Picture 166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96" y="2381834"/>
            <a:ext cx="356520" cy="519080"/>
          </a:xfrm>
          <a:prstGeom prst="rect">
            <a:avLst/>
          </a:prstGeom>
        </p:spPr>
      </p:pic>
      <p:pic>
        <p:nvPicPr>
          <p:cNvPr id="168" name="Picture 167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82" y="2407705"/>
            <a:ext cx="218173" cy="481485"/>
          </a:xfrm>
          <a:prstGeom prst="rect">
            <a:avLst/>
          </a:prstGeom>
        </p:spPr>
      </p:pic>
      <p:pic>
        <p:nvPicPr>
          <p:cNvPr id="170" name="Picture 169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00" y="3899007"/>
            <a:ext cx="356520" cy="519080"/>
          </a:xfrm>
          <a:prstGeom prst="rect">
            <a:avLst/>
          </a:prstGeom>
        </p:spPr>
      </p:pic>
      <p:pic>
        <p:nvPicPr>
          <p:cNvPr id="171" name="Picture 170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86" y="3924878"/>
            <a:ext cx="218173" cy="481485"/>
          </a:xfrm>
          <a:prstGeom prst="rect">
            <a:avLst/>
          </a:prstGeom>
        </p:spPr>
      </p:pic>
      <p:pic>
        <p:nvPicPr>
          <p:cNvPr id="173" name="Picture 172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11" y="4598769"/>
            <a:ext cx="356520" cy="519080"/>
          </a:xfrm>
          <a:prstGeom prst="rect">
            <a:avLst/>
          </a:prstGeom>
        </p:spPr>
      </p:pic>
      <p:pic>
        <p:nvPicPr>
          <p:cNvPr id="174" name="Picture 173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97" y="4624640"/>
            <a:ext cx="218173" cy="481485"/>
          </a:xfrm>
          <a:prstGeom prst="rect">
            <a:avLst/>
          </a:prstGeom>
        </p:spPr>
      </p:pic>
      <p:pic>
        <p:nvPicPr>
          <p:cNvPr id="176" name="Picture 175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259" y="1750472"/>
            <a:ext cx="356520" cy="519080"/>
          </a:xfrm>
          <a:prstGeom prst="rect">
            <a:avLst/>
          </a:prstGeom>
        </p:spPr>
      </p:pic>
      <p:pic>
        <p:nvPicPr>
          <p:cNvPr id="177" name="Picture 176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945" y="1776343"/>
            <a:ext cx="218173" cy="481485"/>
          </a:xfrm>
          <a:prstGeom prst="rect">
            <a:avLst/>
          </a:prstGeom>
        </p:spPr>
      </p:pic>
      <p:pic>
        <p:nvPicPr>
          <p:cNvPr id="179" name="Picture 178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544" y="2381834"/>
            <a:ext cx="356520" cy="519080"/>
          </a:xfrm>
          <a:prstGeom prst="rect">
            <a:avLst/>
          </a:prstGeom>
        </p:spPr>
      </p:pic>
      <p:pic>
        <p:nvPicPr>
          <p:cNvPr id="180" name="Picture 179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230" y="2407705"/>
            <a:ext cx="218173" cy="481485"/>
          </a:xfrm>
          <a:prstGeom prst="rect">
            <a:avLst/>
          </a:prstGeom>
        </p:spPr>
      </p:pic>
      <p:pic>
        <p:nvPicPr>
          <p:cNvPr id="182" name="Picture 181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594" y="3899007"/>
            <a:ext cx="356520" cy="519080"/>
          </a:xfrm>
          <a:prstGeom prst="rect">
            <a:avLst/>
          </a:prstGeom>
        </p:spPr>
      </p:pic>
      <p:pic>
        <p:nvPicPr>
          <p:cNvPr id="183" name="Picture 182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280" y="3924878"/>
            <a:ext cx="218173" cy="481485"/>
          </a:xfrm>
          <a:prstGeom prst="rect">
            <a:avLst/>
          </a:prstGeom>
        </p:spPr>
      </p:pic>
      <p:pic>
        <p:nvPicPr>
          <p:cNvPr id="185" name="Picture 18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259" y="4598769"/>
            <a:ext cx="356520" cy="519080"/>
          </a:xfrm>
          <a:prstGeom prst="rect">
            <a:avLst/>
          </a:prstGeom>
        </p:spPr>
      </p:pic>
      <p:pic>
        <p:nvPicPr>
          <p:cNvPr id="186" name="Picture 185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945" y="4624640"/>
            <a:ext cx="218173" cy="481485"/>
          </a:xfrm>
          <a:prstGeom prst="rect">
            <a:avLst/>
          </a:prstGeom>
        </p:spPr>
      </p:pic>
      <p:pic>
        <p:nvPicPr>
          <p:cNvPr id="188" name="Picture 187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713" y="1750472"/>
            <a:ext cx="356520" cy="519080"/>
          </a:xfrm>
          <a:prstGeom prst="rect">
            <a:avLst/>
          </a:prstGeom>
        </p:spPr>
      </p:pic>
      <p:pic>
        <p:nvPicPr>
          <p:cNvPr id="189" name="Picture 188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99" y="1776343"/>
            <a:ext cx="218173" cy="481485"/>
          </a:xfrm>
          <a:prstGeom prst="rect">
            <a:avLst/>
          </a:prstGeom>
        </p:spPr>
      </p:pic>
      <p:pic>
        <p:nvPicPr>
          <p:cNvPr id="294" name="Picture 293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595" y="5156640"/>
            <a:ext cx="356520" cy="519080"/>
          </a:xfrm>
          <a:prstGeom prst="rect">
            <a:avLst/>
          </a:prstGeom>
        </p:spPr>
      </p:pic>
      <p:pic>
        <p:nvPicPr>
          <p:cNvPr id="295" name="Picture 294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281" y="5182511"/>
            <a:ext cx="218173" cy="481485"/>
          </a:xfrm>
          <a:prstGeom prst="rect">
            <a:avLst/>
          </a:prstGeom>
        </p:spPr>
      </p:pic>
      <p:pic>
        <p:nvPicPr>
          <p:cNvPr id="297" name="Picture 296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23" y="3160677"/>
            <a:ext cx="356520" cy="519080"/>
          </a:xfrm>
          <a:prstGeom prst="rect">
            <a:avLst/>
          </a:prstGeom>
        </p:spPr>
      </p:pic>
      <p:pic>
        <p:nvPicPr>
          <p:cNvPr id="298" name="Picture 297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09" y="3186548"/>
            <a:ext cx="218173" cy="481485"/>
          </a:xfrm>
          <a:prstGeom prst="rect">
            <a:avLst/>
          </a:prstGeom>
        </p:spPr>
      </p:pic>
      <p:pic>
        <p:nvPicPr>
          <p:cNvPr id="300" name="Picture 299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846" y="3160677"/>
            <a:ext cx="356520" cy="519080"/>
          </a:xfrm>
          <a:prstGeom prst="rect">
            <a:avLst/>
          </a:prstGeom>
        </p:spPr>
      </p:pic>
      <p:pic>
        <p:nvPicPr>
          <p:cNvPr id="301" name="Picture 300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32" y="3186548"/>
            <a:ext cx="218173" cy="481485"/>
          </a:xfrm>
          <a:prstGeom prst="rect">
            <a:avLst/>
          </a:prstGeom>
        </p:spPr>
      </p:pic>
      <p:pic>
        <p:nvPicPr>
          <p:cNvPr id="346" name="Picture 345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153" y="4598769"/>
            <a:ext cx="356520" cy="519080"/>
          </a:xfrm>
          <a:prstGeom prst="rect">
            <a:avLst/>
          </a:prstGeom>
        </p:spPr>
      </p:pic>
      <p:pic>
        <p:nvPicPr>
          <p:cNvPr id="347" name="Picture 346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839" y="4624640"/>
            <a:ext cx="218173" cy="481485"/>
          </a:xfrm>
          <a:prstGeom prst="rect">
            <a:avLst/>
          </a:prstGeom>
        </p:spPr>
      </p:pic>
      <p:pic>
        <p:nvPicPr>
          <p:cNvPr id="344" name="Picture 343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488" y="3899007"/>
            <a:ext cx="356520" cy="519080"/>
          </a:xfrm>
          <a:prstGeom prst="rect">
            <a:avLst/>
          </a:prstGeom>
        </p:spPr>
      </p:pic>
      <p:pic>
        <p:nvPicPr>
          <p:cNvPr id="345" name="Picture 344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174" y="3924878"/>
            <a:ext cx="218173" cy="481485"/>
          </a:xfrm>
          <a:prstGeom prst="rect">
            <a:avLst/>
          </a:prstGeom>
        </p:spPr>
      </p:pic>
      <p:pic>
        <p:nvPicPr>
          <p:cNvPr id="342" name="Picture 341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438" y="2381834"/>
            <a:ext cx="356520" cy="519080"/>
          </a:xfrm>
          <a:prstGeom prst="rect">
            <a:avLst/>
          </a:prstGeom>
        </p:spPr>
      </p:pic>
      <p:pic>
        <p:nvPicPr>
          <p:cNvPr id="343" name="Picture 342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124" y="2407705"/>
            <a:ext cx="218173" cy="481485"/>
          </a:xfrm>
          <a:prstGeom prst="rect">
            <a:avLst/>
          </a:prstGeom>
        </p:spPr>
      </p:pic>
      <p:pic>
        <p:nvPicPr>
          <p:cNvPr id="340" name="Picture 339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51" y="1750472"/>
            <a:ext cx="356520" cy="519080"/>
          </a:xfrm>
          <a:prstGeom prst="rect">
            <a:avLst/>
          </a:prstGeom>
        </p:spPr>
      </p:pic>
      <p:pic>
        <p:nvPicPr>
          <p:cNvPr id="341" name="Picture 340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137" y="1776343"/>
            <a:ext cx="218173" cy="481485"/>
          </a:xfrm>
          <a:prstGeom prst="rect">
            <a:avLst/>
          </a:prstGeom>
        </p:spPr>
      </p:pic>
      <p:pic>
        <p:nvPicPr>
          <p:cNvPr id="338" name="Picture 337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736" y="2381834"/>
            <a:ext cx="356520" cy="519080"/>
          </a:xfrm>
          <a:prstGeom prst="rect">
            <a:avLst/>
          </a:prstGeom>
        </p:spPr>
      </p:pic>
      <p:pic>
        <p:nvPicPr>
          <p:cNvPr id="339" name="Picture 338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422" y="2407705"/>
            <a:ext cx="218173" cy="481485"/>
          </a:xfrm>
          <a:prstGeom prst="rect">
            <a:avLst/>
          </a:prstGeom>
        </p:spPr>
      </p:pic>
      <p:pic>
        <p:nvPicPr>
          <p:cNvPr id="336" name="Picture 335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240" y="3899007"/>
            <a:ext cx="356520" cy="519080"/>
          </a:xfrm>
          <a:prstGeom prst="rect">
            <a:avLst/>
          </a:prstGeom>
        </p:spPr>
      </p:pic>
      <p:pic>
        <p:nvPicPr>
          <p:cNvPr id="337" name="Picture 336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926" y="3924878"/>
            <a:ext cx="218173" cy="481485"/>
          </a:xfrm>
          <a:prstGeom prst="rect">
            <a:avLst/>
          </a:prstGeom>
        </p:spPr>
      </p:pic>
      <p:pic>
        <p:nvPicPr>
          <p:cNvPr id="334" name="Picture 333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51" y="4598769"/>
            <a:ext cx="356520" cy="519080"/>
          </a:xfrm>
          <a:prstGeom prst="rect">
            <a:avLst/>
          </a:prstGeom>
        </p:spPr>
      </p:pic>
      <p:pic>
        <p:nvPicPr>
          <p:cNvPr id="335" name="Picture 334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137" y="4624640"/>
            <a:ext cx="218173" cy="481485"/>
          </a:xfrm>
          <a:prstGeom prst="rect">
            <a:avLst/>
          </a:prstGeom>
        </p:spPr>
      </p:pic>
      <p:pic>
        <p:nvPicPr>
          <p:cNvPr id="332" name="Picture 331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699" y="1750472"/>
            <a:ext cx="356520" cy="519080"/>
          </a:xfrm>
          <a:prstGeom prst="rect">
            <a:avLst/>
          </a:prstGeom>
        </p:spPr>
      </p:pic>
      <p:pic>
        <p:nvPicPr>
          <p:cNvPr id="333" name="Picture 332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385" y="1776343"/>
            <a:ext cx="218173" cy="481485"/>
          </a:xfrm>
          <a:prstGeom prst="rect">
            <a:avLst/>
          </a:prstGeom>
        </p:spPr>
      </p:pic>
      <p:pic>
        <p:nvPicPr>
          <p:cNvPr id="330" name="Picture 329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984" y="2381834"/>
            <a:ext cx="356520" cy="519080"/>
          </a:xfrm>
          <a:prstGeom prst="rect">
            <a:avLst/>
          </a:prstGeom>
        </p:spPr>
      </p:pic>
      <p:pic>
        <p:nvPicPr>
          <p:cNvPr id="331" name="Picture 330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670" y="2407705"/>
            <a:ext cx="218173" cy="481485"/>
          </a:xfrm>
          <a:prstGeom prst="rect">
            <a:avLst/>
          </a:prstGeom>
        </p:spPr>
      </p:pic>
      <p:pic>
        <p:nvPicPr>
          <p:cNvPr id="328" name="Picture 327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034" y="3899007"/>
            <a:ext cx="356520" cy="519080"/>
          </a:xfrm>
          <a:prstGeom prst="rect">
            <a:avLst/>
          </a:prstGeom>
        </p:spPr>
      </p:pic>
      <p:pic>
        <p:nvPicPr>
          <p:cNvPr id="329" name="Picture 328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720" y="3924878"/>
            <a:ext cx="218173" cy="481485"/>
          </a:xfrm>
          <a:prstGeom prst="rect">
            <a:avLst/>
          </a:prstGeom>
        </p:spPr>
      </p:pic>
      <p:pic>
        <p:nvPicPr>
          <p:cNvPr id="326" name="Picture 325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699" y="4598769"/>
            <a:ext cx="356520" cy="519080"/>
          </a:xfrm>
          <a:prstGeom prst="rect">
            <a:avLst/>
          </a:prstGeom>
        </p:spPr>
      </p:pic>
      <p:pic>
        <p:nvPicPr>
          <p:cNvPr id="327" name="Picture 326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385" y="4624640"/>
            <a:ext cx="218173" cy="481485"/>
          </a:xfrm>
          <a:prstGeom prst="rect">
            <a:avLst/>
          </a:prstGeom>
        </p:spPr>
      </p:pic>
      <p:pic>
        <p:nvPicPr>
          <p:cNvPr id="324" name="Picture 323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153" y="1750472"/>
            <a:ext cx="356520" cy="519080"/>
          </a:xfrm>
          <a:prstGeom prst="rect">
            <a:avLst/>
          </a:prstGeom>
        </p:spPr>
      </p:pic>
      <p:pic>
        <p:nvPicPr>
          <p:cNvPr id="325" name="Picture 324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839" y="1776343"/>
            <a:ext cx="218173" cy="481485"/>
          </a:xfrm>
          <a:prstGeom prst="rect">
            <a:avLst/>
          </a:prstGeom>
        </p:spPr>
      </p:pic>
      <p:pic>
        <p:nvPicPr>
          <p:cNvPr id="322" name="Picture 321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035" y="5156640"/>
            <a:ext cx="356520" cy="519080"/>
          </a:xfrm>
          <a:prstGeom prst="rect">
            <a:avLst/>
          </a:prstGeom>
        </p:spPr>
      </p:pic>
      <p:pic>
        <p:nvPicPr>
          <p:cNvPr id="323" name="Picture 322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721" y="5182511"/>
            <a:ext cx="218173" cy="481485"/>
          </a:xfrm>
          <a:prstGeom prst="rect">
            <a:avLst/>
          </a:prstGeom>
        </p:spPr>
      </p:pic>
      <p:pic>
        <p:nvPicPr>
          <p:cNvPr id="320" name="Picture 319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463" y="3160677"/>
            <a:ext cx="356520" cy="519080"/>
          </a:xfrm>
          <a:prstGeom prst="rect">
            <a:avLst/>
          </a:prstGeom>
        </p:spPr>
      </p:pic>
      <p:pic>
        <p:nvPicPr>
          <p:cNvPr id="321" name="Picture 320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149" y="3186548"/>
            <a:ext cx="218173" cy="481485"/>
          </a:xfrm>
          <a:prstGeom prst="rect">
            <a:avLst/>
          </a:prstGeom>
        </p:spPr>
      </p:pic>
      <p:pic>
        <p:nvPicPr>
          <p:cNvPr id="318" name="Picture 317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286" y="3160677"/>
            <a:ext cx="356520" cy="519080"/>
          </a:xfrm>
          <a:prstGeom prst="rect">
            <a:avLst/>
          </a:prstGeom>
        </p:spPr>
      </p:pic>
      <p:pic>
        <p:nvPicPr>
          <p:cNvPr id="319" name="Picture 318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972" y="3186548"/>
            <a:ext cx="218173" cy="48148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rot="21135400">
            <a:off x="6765925" y="2895600"/>
            <a:ext cx="1604963" cy="19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grpSp>
        <p:nvGrpSpPr>
          <p:cNvPr id="7238" name="Group 8"/>
          <p:cNvGrpSpPr>
            <a:grpSpLocks/>
          </p:cNvGrpSpPr>
          <p:nvPr/>
        </p:nvGrpSpPr>
        <p:grpSpPr bwMode="auto">
          <a:xfrm>
            <a:off x="5824538" y="3065463"/>
            <a:ext cx="2746375" cy="2574925"/>
            <a:chOff x="5976930" y="2725168"/>
            <a:chExt cx="2746450" cy="2576031"/>
          </a:xfrm>
        </p:grpSpPr>
        <p:grpSp>
          <p:nvGrpSpPr>
            <p:cNvPr id="7242" name="Group 6"/>
            <p:cNvGrpSpPr>
              <a:grpSpLocks/>
            </p:cNvGrpSpPr>
            <p:nvPr/>
          </p:nvGrpSpPr>
          <p:grpSpPr bwMode="auto">
            <a:xfrm>
              <a:off x="6004525" y="3414583"/>
              <a:ext cx="2703706" cy="519080"/>
              <a:chOff x="6016088" y="2372184"/>
              <a:chExt cx="2703706" cy="519080"/>
            </a:xfrm>
          </p:grpSpPr>
          <p:grpSp>
            <p:nvGrpSpPr>
              <p:cNvPr id="7291" name="Group 347"/>
              <p:cNvGrpSpPr>
                <a:grpSpLocks/>
              </p:cNvGrpSpPr>
              <p:nvPr/>
            </p:nvGrpSpPr>
            <p:grpSpPr bwMode="auto">
              <a:xfrm>
                <a:off x="6016088" y="2372184"/>
                <a:ext cx="521834" cy="519080"/>
                <a:chOff x="593283" y="328614"/>
                <a:chExt cx="521834" cy="519080"/>
              </a:xfrm>
            </p:grpSpPr>
            <p:pic>
              <p:nvPicPr>
                <p:cNvPr id="349" name="Picture 348"/>
                <p:cNvPicPr>
                  <a:picLocks noChangeAspect="1"/>
                </p:cNvPicPr>
                <p:nvPr/>
              </p:nvPicPr>
              <p:blipFill>
                <a:blip r:embed="rId7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8597" y="328614"/>
                  <a:ext cx="356520" cy="519080"/>
                </a:xfrm>
                <a:prstGeom prst="rect">
                  <a:avLst/>
                </a:prstGeom>
              </p:spPr>
            </p:pic>
            <p:pic>
              <p:nvPicPr>
                <p:cNvPr id="350" name="Picture 349"/>
                <p:cNvPicPr>
                  <a:picLocks noChangeAspect="1"/>
                </p:cNvPicPr>
                <p:nvPr/>
              </p:nvPicPr>
              <p:blipFill>
                <a:blip r:embed="rId8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3283" y="354485"/>
                  <a:ext cx="218173" cy="481485"/>
                </a:xfrm>
                <a:prstGeom prst="rect">
                  <a:avLst/>
                </a:prstGeom>
              </p:spPr>
            </p:pic>
          </p:grpSp>
          <p:grpSp>
            <p:nvGrpSpPr>
              <p:cNvPr id="7292" name="Group 350"/>
              <p:cNvGrpSpPr>
                <a:grpSpLocks/>
              </p:cNvGrpSpPr>
              <p:nvPr/>
            </p:nvGrpSpPr>
            <p:grpSpPr bwMode="auto">
              <a:xfrm>
                <a:off x="8197960" y="2372184"/>
                <a:ext cx="521834" cy="519080"/>
                <a:chOff x="593283" y="328614"/>
                <a:chExt cx="521834" cy="519080"/>
              </a:xfrm>
            </p:grpSpPr>
            <p:pic>
              <p:nvPicPr>
                <p:cNvPr id="352" name="Picture 351"/>
                <p:cNvPicPr>
                  <a:picLocks noChangeAspect="1"/>
                </p:cNvPicPr>
                <p:nvPr/>
              </p:nvPicPr>
              <p:blipFill>
                <a:blip r:embed="rId7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8597" y="328614"/>
                  <a:ext cx="356520" cy="519080"/>
                </a:xfrm>
                <a:prstGeom prst="rect">
                  <a:avLst/>
                </a:prstGeom>
              </p:spPr>
            </p:pic>
            <p:pic>
              <p:nvPicPr>
                <p:cNvPr id="353" name="Picture 352"/>
                <p:cNvPicPr>
                  <a:picLocks noChangeAspect="1"/>
                </p:cNvPicPr>
                <p:nvPr/>
              </p:nvPicPr>
              <p:blipFill>
                <a:blip r:embed="rId8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3283" y="354485"/>
                  <a:ext cx="218173" cy="481485"/>
                </a:xfrm>
                <a:prstGeom prst="rect">
                  <a:avLst/>
                </a:prstGeom>
              </p:spPr>
            </p:pic>
          </p:grpSp>
          <p:grpSp>
            <p:nvGrpSpPr>
              <p:cNvPr id="7293" name="Group 353"/>
              <p:cNvGrpSpPr>
                <a:grpSpLocks/>
              </p:cNvGrpSpPr>
              <p:nvPr/>
            </p:nvGrpSpPr>
            <p:grpSpPr bwMode="auto">
              <a:xfrm>
                <a:off x="7652492" y="2372184"/>
                <a:ext cx="521834" cy="519080"/>
                <a:chOff x="593283" y="328614"/>
                <a:chExt cx="521834" cy="519080"/>
              </a:xfrm>
            </p:grpSpPr>
            <p:pic>
              <p:nvPicPr>
                <p:cNvPr id="355" name="Picture 354"/>
                <p:cNvPicPr>
                  <a:picLocks noChangeAspect="1"/>
                </p:cNvPicPr>
                <p:nvPr/>
              </p:nvPicPr>
              <p:blipFill>
                <a:blip r:embed="rId7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8597" y="328614"/>
                  <a:ext cx="356520" cy="519080"/>
                </a:xfrm>
                <a:prstGeom prst="rect">
                  <a:avLst/>
                </a:prstGeom>
              </p:spPr>
            </p:pic>
            <p:pic>
              <p:nvPicPr>
                <p:cNvPr id="356" name="Picture 355"/>
                <p:cNvPicPr>
                  <a:picLocks noChangeAspect="1"/>
                </p:cNvPicPr>
                <p:nvPr/>
              </p:nvPicPr>
              <p:blipFill>
                <a:blip r:embed="rId8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3283" y="354485"/>
                  <a:ext cx="218173" cy="481485"/>
                </a:xfrm>
                <a:prstGeom prst="rect">
                  <a:avLst/>
                </a:prstGeom>
              </p:spPr>
            </p:pic>
          </p:grpSp>
          <p:grpSp>
            <p:nvGrpSpPr>
              <p:cNvPr id="7294" name="Group 356"/>
              <p:cNvGrpSpPr>
                <a:grpSpLocks/>
              </p:cNvGrpSpPr>
              <p:nvPr/>
            </p:nvGrpSpPr>
            <p:grpSpPr bwMode="auto">
              <a:xfrm>
                <a:off x="7107024" y="2372184"/>
                <a:ext cx="521834" cy="519080"/>
                <a:chOff x="593283" y="328614"/>
                <a:chExt cx="521834" cy="519080"/>
              </a:xfrm>
            </p:grpSpPr>
            <p:pic>
              <p:nvPicPr>
                <p:cNvPr id="358" name="Picture 357"/>
                <p:cNvPicPr>
                  <a:picLocks noChangeAspect="1"/>
                </p:cNvPicPr>
                <p:nvPr/>
              </p:nvPicPr>
              <p:blipFill>
                <a:blip r:embed="rId7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8597" y="328614"/>
                  <a:ext cx="356520" cy="519080"/>
                </a:xfrm>
                <a:prstGeom prst="rect">
                  <a:avLst/>
                </a:prstGeom>
              </p:spPr>
            </p:pic>
            <p:pic>
              <p:nvPicPr>
                <p:cNvPr id="359" name="Picture 358"/>
                <p:cNvPicPr>
                  <a:picLocks noChangeAspect="1"/>
                </p:cNvPicPr>
                <p:nvPr/>
              </p:nvPicPr>
              <p:blipFill>
                <a:blip r:embed="rId8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3283" y="354485"/>
                  <a:ext cx="218173" cy="481485"/>
                </a:xfrm>
                <a:prstGeom prst="rect">
                  <a:avLst/>
                </a:prstGeom>
              </p:spPr>
            </p:pic>
          </p:grpSp>
          <p:grpSp>
            <p:nvGrpSpPr>
              <p:cNvPr id="7295" name="Group 359"/>
              <p:cNvGrpSpPr>
                <a:grpSpLocks/>
              </p:cNvGrpSpPr>
              <p:nvPr/>
            </p:nvGrpSpPr>
            <p:grpSpPr bwMode="auto">
              <a:xfrm>
                <a:off x="6561556" y="2372184"/>
                <a:ext cx="521834" cy="519080"/>
                <a:chOff x="593283" y="328614"/>
                <a:chExt cx="521834" cy="519080"/>
              </a:xfrm>
            </p:grpSpPr>
            <p:pic>
              <p:nvPicPr>
                <p:cNvPr id="361" name="Picture 360"/>
                <p:cNvPicPr>
                  <a:picLocks noChangeAspect="1"/>
                </p:cNvPicPr>
                <p:nvPr/>
              </p:nvPicPr>
              <p:blipFill>
                <a:blip r:embed="rId7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8597" y="328614"/>
                  <a:ext cx="356520" cy="519080"/>
                </a:xfrm>
                <a:prstGeom prst="rect">
                  <a:avLst/>
                </a:prstGeom>
              </p:spPr>
            </p:pic>
            <p:pic>
              <p:nvPicPr>
                <p:cNvPr id="362" name="Picture 361"/>
                <p:cNvPicPr>
                  <a:picLocks noChangeAspect="1"/>
                </p:cNvPicPr>
                <p:nvPr/>
              </p:nvPicPr>
              <p:blipFill>
                <a:blip r:embed="rId8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3283" y="354485"/>
                  <a:ext cx="218173" cy="48148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243" name="Group 362"/>
            <p:cNvGrpSpPr>
              <a:grpSpLocks/>
            </p:cNvGrpSpPr>
            <p:nvPr/>
          </p:nvGrpSpPr>
          <p:grpSpPr bwMode="auto">
            <a:xfrm>
              <a:off x="6019674" y="2725168"/>
              <a:ext cx="2703706" cy="519080"/>
              <a:chOff x="6016088" y="2372184"/>
              <a:chExt cx="2703706" cy="519080"/>
            </a:xfrm>
          </p:grpSpPr>
          <p:grpSp>
            <p:nvGrpSpPr>
              <p:cNvPr id="7276" name="Group 363"/>
              <p:cNvGrpSpPr>
                <a:grpSpLocks/>
              </p:cNvGrpSpPr>
              <p:nvPr/>
            </p:nvGrpSpPr>
            <p:grpSpPr bwMode="auto">
              <a:xfrm>
                <a:off x="6016088" y="2372184"/>
                <a:ext cx="521834" cy="519080"/>
                <a:chOff x="593283" y="328614"/>
                <a:chExt cx="521834" cy="519080"/>
              </a:xfrm>
            </p:grpSpPr>
            <p:pic>
              <p:nvPicPr>
                <p:cNvPr id="377" name="Picture 376"/>
                <p:cNvPicPr>
                  <a:picLocks noChangeAspect="1"/>
                </p:cNvPicPr>
                <p:nvPr/>
              </p:nvPicPr>
              <p:blipFill>
                <a:blip r:embed="rId7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8597" y="328614"/>
                  <a:ext cx="356520" cy="519080"/>
                </a:xfrm>
                <a:prstGeom prst="rect">
                  <a:avLst/>
                </a:prstGeom>
              </p:spPr>
            </p:pic>
            <p:pic>
              <p:nvPicPr>
                <p:cNvPr id="378" name="Picture 377"/>
                <p:cNvPicPr>
                  <a:picLocks noChangeAspect="1"/>
                </p:cNvPicPr>
                <p:nvPr/>
              </p:nvPicPr>
              <p:blipFill>
                <a:blip r:embed="rId8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3283" y="354485"/>
                  <a:ext cx="218173" cy="481485"/>
                </a:xfrm>
                <a:prstGeom prst="rect">
                  <a:avLst/>
                </a:prstGeom>
              </p:spPr>
            </p:pic>
          </p:grpSp>
          <p:grpSp>
            <p:nvGrpSpPr>
              <p:cNvPr id="7277" name="Group 364"/>
              <p:cNvGrpSpPr>
                <a:grpSpLocks/>
              </p:cNvGrpSpPr>
              <p:nvPr/>
            </p:nvGrpSpPr>
            <p:grpSpPr bwMode="auto">
              <a:xfrm>
                <a:off x="8197960" y="2372184"/>
                <a:ext cx="521834" cy="519080"/>
                <a:chOff x="593283" y="328614"/>
                <a:chExt cx="521834" cy="519080"/>
              </a:xfrm>
            </p:grpSpPr>
            <p:pic>
              <p:nvPicPr>
                <p:cNvPr id="375" name="Picture 374"/>
                <p:cNvPicPr>
                  <a:picLocks noChangeAspect="1"/>
                </p:cNvPicPr>
                <p:nvPr/>
              </p:nvPicPr>
              <p:blipFill>
                <a:blip r:embed="rId7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8597" y="328614"/>
                  <a:ext cx="356520" cy="519080"/>
                </a:xfrm>
                <a:prstGeom prst="rect">
                  <a:avLst/>
                </a:prstGeom>
              </p:spPr>
            </p:pic>
            <p:pic>
              <p:nvPicPr>
                <p:cNvPr id="376" name="Picture 375"/>
                <p:cNvPicPr>
                  <a:picLocks noChangeAspect="1"/>
                </p:cNvPicPr>
                <p:nvPr/>
              </p:nvPicPr>
              <p:blipFill>
                <a:blip r:embed="rId8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3283" y="354485"/>
                  <a:ext cx="218173" cy="481485"/>
                </a:xfrm>
                <a:prstGeom prst="rect">
                  <a:avLst/>
                </a:prstGeom>
              </p:spPr>
            </p:pic>
          </p:grpSp>
          <p:grpSp>
            <p:nvGrpSpPr>
              <p:cNvPr id="7278" name="Group 365"/>
              <p:cNvGrpSpPr>
                <a:grpSpLocks/>
              </p:cNvGrpSpPr>
              <p:nvPr/>
            </p:nvGrpSpPr>
            <p:grpSpPr bwMode="auto">
              <a:xfrm>
                <a:off x="7652492" y="2372184"/>
                <a:ext cx="521834" cy="519080"/>
                <a:chOff x="593283" y="328614"/>
                <a:chExt cx="521834" cy="519080"/>
              </a:xfrm>
            </p:grpSpPr>
            <p:pic>
              <p:nvPicPr>
                <p:cNvPr id="373" name="Picture 372"/>
                <p:cNvPicPr>
                  <a:picLocks noChangeAspect="1"/>
                </p:cNvPicPr>
                <p:nvPr/>
              </p:nvPicPr>
              <p:blipFill>
                <a:blip r:embed="rId7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8597" y="328614"/>
                  <a:ext cx="356520" cy="519080"/>
                </a:xfrm>
                <a:prstGeom prst="rect">
                  <a:avLst/>
                </a:prstGeom>
              </p:spPr>
            </p:pic>
            <p:pic>
              <p:nvPicPr>
                <p:cNvPr id="374" name="Picture 373"/>
                <p:cNvPicPr>
                  <a:picLocks noChangeAspect="1"/>
                </p:cNvPicPr>
                <p:nvPr/>
              </p:nvPicPr>
              <p:blipFill>
                <a:blip r:embed="rId8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3283" y="354485"/>
                  <a:ext cx="218173" cy="481485"/>
                </a:xfrm>
                <a:prstGeom prst="rect">
                  <a:avLst/>
                </a:prstGeom>
              </p:spPr>
            </p:pic>
          </p:grpSp>
          <p:grpSp>
            <p:nvGrpSpPr>
              <p:cNvPr id="7279" name="Group 366"/>
              <p:cNvGrpSpPr>
                <a:grpSpLocks/>
              </p:cNvGrpSpPr>
              <p:nvPr/>
            </p:nvGrpSpPr>
            <p:grpSpPr bwMode="auto">
              <a:xfrm>
                <a:off x="7107024" y="2372184"/>
                <a:ext cx="521834" cy="519080"/>
                <a:chOff x="593283" y="328614"/>
                <a:chExt cx="521834" cy="519080"/>
              </a:xfrm>
            </p:grpSpPr>
            <p:pic>
              <p:nvPicPr>
                <p:cNvPr id="371" name="Picture 370"/>
                <p:cNvPicPr>
                  <a:picLocks noChangeAspect="1"/>
                </p:cNvPicPr>
                <p:nvPr/>
              </p:nvPicPr>
              <p:blipFill>
                <a:blip r:embed="rId7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8597" y="328614"/>
                  <a:ext cx="356520" cy="519080"/>
                </a:xfrm>
                <a:prstGeom prst="rect">
                  <a:avLst/>
                </a:prstGeom>
              </p:spPr>
            </p:pic>
            <p:pic>
              <p:nvPicPr>
                <p:cNvPr id="372" name="Picture 371"/>
                <p:cNvPicPr>
                  <a:picLocks noChangeAspect="1"/>
                </p:cNvPicPr>
                <p:nvPr/>
              </p:nvPicPr>
              <p:blipFill>
                <a:blip r:embed="rId8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3283" y="354485"/>
                  <a:ext cx="218173" cy="481485"/>
                </a:xfrm>
                <a:prstGeom prst="rect">
                  <a:avLst/>
                </a:prstGeom>
              </p:spPr>
            </p:pic>
          </p:grpSp>
          <p:grpSp>
            <p:nvGrpSpPr>
              <p:cNvPr id="7280" name="Group 367"/>
              <p:cNvGrpSpPr>
                <a:grpSpLocks/>
              </p:cNvGrpSpPr>
              <p:nvPr/>
            </p:nvGrpSpPr>
            <p:grpSpPr bwMode="auto">
              <a:xfrm>
                <a:off x="6561556" y="2372184"/>
                <a:ext cx="521834" cy="519080"/>
                <a:chOff x="593283" y="328614"/>
                <a:chExt cx="521834" cy="519080"/>
              </a:xfrm>
            </p:grpSpPr>
            <p:pic>
              <p:nvPicPr>
                <p:cNvPr id="369" name="Picture 368"/>
                <p:cNvPicPr>
                  <a:picLocks noChangeAspect="1"/>
                </p:cNvPicPr>
                <p:nvPr/>
              </p:nvPicPr>
              <p:blipFill>
                <a:blip r:embed="rId7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8597" y="328614"/>
                  <a:ext cx="356520" cy="519080"/>
                </a:xfrm>
                <a:prstGeom prst="rect">
                  <a:avLst/>
                </a:prstGeom>
              </p:spPr>
            </p:pic>
            <p:pic>
              <p:nvPicPr>
                <p:cNvPr id="370" name="Picture 369"/>
                <p:cNvPicPr>
                  <a:picLocks noChangeAspect="1"/>
                </p:cNvPicPr>
                <p:nvPr/>
              </p:nvPicPr>
              <p:blipFill>
                <a:blip r:embed="rId8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3283" y="354485"/>
                  <a:ext cx="218173" cy="48148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244" name="Group 378"/>
            <p:cNvGrpSpPr>
              <a:grpSpLocks/>
            </p:cNvGrpSpPr>
            <p:nvPr/>
          </p:nvGrpSpPr>
          <p:grpSpPr bwMode="auto">
            <a:xfrm>
              <a:off x="5976930" y="4782119"/>
              <a:ext cx="2703706" cy="519080"/>
              <a:chOff x="6016088" y="2372184"/>
              <a:chExt cx="2703706" cy="519080"/>
            </a:xfrm>
          </p:grpSpPr>
          <p:grpSp>
            <p:nvGrpSpPr>
              <p:cNvPr id="7261" name="Group 379"/>
              <p:cNvGrpSpPr>
                <a:grpSpLocks/>
              </p:cNvGrpSpPr>
              <p:nvPr/>
            </p:nvGrpSpPr>
            <p:grpSpPr bwMode="auto">
              <a:xfrm>
                <a:off x="6016088" y="2372184"/>
                <a:ext cx="521834" cy="519080"/>
                <a:chOff x="593283" y="328614"/>
                <a:chExt cx="521834" cy="519080"/>
              </a:xfrm>
            </p:grpSpPr>
            <p:pic>
              <p:nvPicPr>
                <p:cNvPr id="393" name="Picture 392"/>
                <p:cNvPicPr>
                  <a:picLocks noChangeAspect="1"/>
                </p:cNvPicPr>
                <p:nvPr/>
              </p:nvPicPr>
              <p:blipFill>
                <a:blip r:embed="rId7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8597" y="328614"/>
                  <a:ext cx="356520" cy="519080"/>
                </a:xfrm>
                <a:prstGeom prst="rect">
                  <a:avLst/>
                </a:prstGeom>
              </p:spPr>
            </p:pic>
            <p:pic>
              <p:nvPicPr>
                <p:cNvPr id="394" name="Picture 393"/>
                <p:cNvPicPr>
                  <a:picLocks noChangeAspect="1"/>
                </p:cNvPicPr>
                <p:nvPr/>
              </p:nvPicPr>
              <p:blipFill>
                <a:blip r:embed="rId8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3283" y="354485"/>
                  <a:ext cx="218173" cy="481485"/>
                </a:xfrm>
                <a:prstGeom prst="rect">
                  <a:avLst/>
                </a:prstGeom>
              </p:spPr>
            </p:pic>
          </p:grpSp>
          <p:grpSp>
            <p:nvGrpSpPr>
              <p:cNvPr id="7262" name="Group 380"/>
              <p:cNvGrpSpPr>
                <a:grpSpLocks/>
              </p:cNvGrpSpPr>
              <p:nvPr/>
            </p:nvGrpSpPr>
            <p:grpSpPr bwMode="auto">
              <a:xfrm>
                <a:off x="8197960" y="2372184"/>
                <a:ext cx="521834" cy="519080"/>
                <a:chOff x="593283" y="328614"/>
                <a:chExt cx="521834" cy="519080"/>
              </a:xfrm>
            </p:grpSpPr>
            <p:pic>
              <p:nvPicPr>
                <p:cNvPr id="391" name="Picture 390"/>
                <p:cNvPicPr>
                  <a:picLocks noChangeAspect="1"/>
                </p:cNvPicPr>
                <p:nvPr/>
              </p:nvPicPr>
              <p:blipFill>
                <a:blip r:embed="rId7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8597" y="328614"/>
                  <a:ext cx="356520" cy="519080"/>
                </a:xfrm>
                <a:prstGeom prst="rect">
                  <a:avLst/>
                </a:prstGeom>
              </p:spPr>
            </p:pic>
            <p:pic>
              <p:nvPicPr>
                <p:cNvPr id="392" name="Picture 391"/>
                <p:cNvPicPr>
                  <a:picLocks noChangeAspect="1"/>
                </p:cNvPicPr>
                <p:nvPr/>
              </p:nvPicPr>
              <p:blipFill>
                <a:blip r:embed="rId8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3283" y="354485"/>
                  <a:ext cx="218173" cy="481485"/>
                </a:xfrm>
                <a:prstGeom prst="rect">
                  <a:avLst/>
                </a:prstGeom>
              </p:spPr>
            </p:pic>
          </p:grpSp>
          <p:grpSp>
            <p:nvGrpSpPr>
              <p:cNvPr id="7263" name="Group 381"/>
              <p:cNvGrpSpPr>
                <a:grpSpLocks/>
              </p:cNvGrpSpPr>
              <p:nvPr/>
            </p:nvGrpSpPr>
            <p:grpSpPr bwMode="auto">
              <a:xfrm>
                <a:off x="7652492" y="2372184"/>
                <a:ext cx="521834" cy="519080"/>
                <a:chOff x="593283" y="328614"/>
                <a:chExt cx="521834" cy="519080"/>
              </a:xfrm>
            </p:grpSpPr>
            <p:pic>
              <p:nvPicPr>
                <p:cNvPr id="389" name="Picture 388"/>
                <p:cNvPicPr>
                  <a:picLocks noChangeAspect="1"/>
                </p:cNvPicPr>
                <p:nvPr/>
              </p:nvPicPr>
              <p:blipFill>
                <a:blip r:embed="rId7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8597" y="328614"/>
                  <a:ext cx="356520" cy="519080"/>
                </a:xfrm>
                <a:prstGeom prst="rect">
                  <a:avLst/>
                </a:prstGeom>
              </p:spPr>
            </p:pic>
            <p:pic>
              <p:nvPicPr>
                <p:cNvPr id="390" name="Picture 389"/>
                <p:cNvPicPr>
                  <a:picLocks noChangeAspect="1"/>
                </p:cNvPicPr>
                <p:nvPr/>
              </p:nvPicPr>
              <p:blipFill>
                <a:blip r:embed="rId8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3283" y="354485"/>
                  <a:ext cx="218173" cy="481485"/>
                </a:xfrm>
                <a:prstGeom prst="rect">
                  <a:avLst/>
                </a:prstGeom>
              </p:spPr>
            </p:pic>
          </p:grpSp>
          <p:grpSp>
            <p:nvGrpSpPr>
              <p:cNvPr id="7264" name="Group 382"/>
              <p:cNvGrpSpPr>
                <a:grpSpLocks/>
              </p:cNvGrpSpPr>
              <p:nvPr/>
            </p:nvGrpSpPr>
            <p:grpSpPr bwMode="auto">
              <a:xfrm>
                <a:off x="7107024" y="2372184"/>
                <a:ext cx="521834" cy="519080"/>
                <a:chOff x="593283" y="328614"/>
                <a:chExt cx="521834" cy="519080"/>
              </a:xfrm>
            </p:grpSpPr>
            <p:pic>
              <p:nvPicPr>
                <p:cNvPr id="387" name="Picture 386"/>
                <p:cNvPicPr>
                  <a:picLocks noChangeAspect="1"/>
                </p:cNvPicPr>
                <p:nvPr/>
              </p:nvPicPr>
              <p:blipFill>
                <a:blip r:embed="rId7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8597" y="328614"/>
                  <a:ext cx="356520" cy="519080"/>
                </a:xfrm>
                <a:prstGeom prst="rect">
                  <a:avLst/>
                </a:prstGeom>
              </p:spPr>
            </p:pic>
            <p:pic>
              <p:nvPicPr>
                <p:cNvPr id="388" name="Picture 387"/>
                <p:cNvPicPr>
                  <a:picLocks noChangeAspect="1"/>
                </p:cNvPicPr>
                <p:nvPr/>
              </p:nvPicPr>
              <p:blipFill>
                <a:blip r:embed="rId8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3283" y="354485"/>
                  <a:ext cx="218173" cy="481485"/>
                </a:xfrm>
                <a:prstGeom prst="rect">
                  <a:avLst/>
                </a:prstGeom>
              </p:spPr>
            </p:pic>
          </p:grpSp>
          <p:grpSp>
            <p:nvGrpSpPr>
              <p:cNvPr id="7265" name="Group 383"/>
              <p:cNvGrpSpPr>
                <a:grpSpLocks/>
              </p:cNvGrpSpPr>
              <p:nvPr/>
            </p:nvGrpSpPr>
            <p:grpSpPr bwMode="auto">
              <a:xfrm>
                <a:off x="6561556" y="2372184"/>
                <a:ext cx="521834" cy="519080"/>
                <a:chOff x="593283" y="328614"/>
                <a:chExt cx="521834" cy="519080"/>
              </a:xfrm>
            </p:grpSpPr>
            <p:pic>
              <p:nvPicPr>
                <p:cNvPr id="385" name="Picture 384"/>
                <p:cNvPicPr>
                  <a:picLocks noChangeAspect="1"/>
                </p:cNvPicPr>
                <p:nvPr/>
              </p:nvPicPr>
              <p:blipFill>
                <a:blip r:embed="rId7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8597" y="328614"/>
                  <a:ext cx="356520" cy="519080"/>
                </a:xfrm>
                <a:prstGeom prst="rect">
                  <a:avLst/>
                </a:prstGeom>
              </p:spPr>
            </p:pic>
            <p:pic>
              <p:nvPicPr>
                <p:cNvPr id="386" name="Picture 385"/>
                <p:cNvPicPr>
                  <a:picLocks noChangeAspect="1"/>
                </p:cNvPicPr>
                <p:nvPr/>
              </p:nvPicPr>
              <p:blipFill>
                <a:blip r:embed="rId8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3283" y="354485"/>
                  <a:ext cx="218173" cy="48148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245" name="Group 394"/>
            <p:cNvGrpSpPr>
              <a:grpSpLocks/>
            </p:cNvGrpSpPr>
            <p:nvPr/>
          </p:nvGrpSpPr>
          <p:grpSpPr bwMode="auto">
            <a:xfrm>
              <a:off x="5992079" y="4092704"/>
              <a:ext cx="2703706" cy="519080"/>
              <a:chOff x="6016088" y="2372184"/>
              <a:chExt cx="2703706" cy="519080"/>
            </a:xfrm>
          </p:grpSpPr>
          <p:grpSp>
            <p:nvGrpSpPr>
              <p:cNvPr id="7246" name="Group 395"/>
              <p:cNvGrpSpPr>
                <a:grpSpLocks/>
              </p:cNvGrpSpPr>
              <p:nvPr/>
            </p:nvGrpSpPr>
            <p:grpSpPr bwMode="auto">
              <a:xfrm>
                <a:off x="6016088" y="2372184"/>
                <a:ext cx="521834" cy="519080"/>
                <a:chOff x="593283" y="328614"/>
                <a:chExt cx="521834" cy="519080"/>
              </a:xfrm>
            </p:grpSpPr>
            <p:pic>
              <p:nvPicPr>
                <p:cNvPr id="409" name="Picture 408"/>
                <p:cNvPicPr>
                  <a:picLocks noChangeAspect="1"/>
                </p:cNvPicPr>
                <p:nvPr/>
              </p:nvPicPr>
              <p:blipFill>
                <a:blip r:embed="rId7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8597" y="328614"/>
                  <a:ext cx="356520" cy="519080"/>
                </a:xfrm>
                <a:prstGeom prst="rect">
                  <a:avLst/>
                </a:prstGeom>
              </p:spPr>
            </p:pic>
            <p:pic>
              <p:nvPicPr>
                <p:cNvPr id="410" name="Picture 409"/>
                <p:cNvPicPr>
                  <a:picLocks noChangeAspect="1"/>
                </p:cNvPicPr>
                <p:nvPr/>
              </p:nvPicPr>
              <p:blipFill>
                <a:blip r:embed="rId8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3283" y="354485"/>
                  <a:ext cx="218173" cy="481485"/>
                </a:xfrm>
                <a:prstGeom prst="rect">
                  <a:avLst/>
                </a:prstGeom>
              </p:spPr>
            </p:pic>
          </p:grpSp>
          <p:grpSp>
            <p:nvGrpSpPr>
              <p:cNvPr id="7247" name="Group 396"/>
              <p:cNvGrpSpPr>
                <a:grpSpLocks/>
              </p:cNvGrpSpPr>
              <p:nvPr/>
            </p:nvGrpSpPr>
            <p:grpSpPr bwMode="auto">
              <a:xfrm>
                <a:off x="8197960" y="2372184"/>
                <a:ext cx="521834" cy="519080"/>
                <a:chOff x="593283" y="328614"/>
                <a:chExt cx="521834" cy="519080"/>
              </a:xfrm>
            </p:grpSpPr>
            <p:pic>
              <p:nvPicPr>
                <p:cNvPr id="407" name="Picture 406"/>
                <p:cNvPicPr>
                  <a:picLocks noChangeAspect="1"/>
                </p:cNvPicPr>
                <p:nvPr/>
              </p:nvPicPr>
              <p:blipFill>
                <a:blip r:embed="rId7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8597" y="328614"/>
                  <a:ext cx="356520" cy="519080"/>
                </a:xfrm>
                <a:prstGeom prst="rect">
                  <a:avLst/>
                </a:prstGeom>
              </p:spPr>
            </p:pic>
            <p:pic>
              <p:nvPicPr>
                <p:cNvPr id="408" name="Picture 407"/>
                <p:cNvPicPr>
                  <a:picLocks noChangeAspect="1"/>
                </p:cNvPicPr>
                <p:nvPr/>
              </p:nvPicPr>
              <p:blipFill>
                <a:blip r:embed="rId8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3283" y="354485"/>
                  <a:ext cx="218173" cy="481485"/>
                </a:xfrm>
                <a:prstGeom prst="rect">
                  <a:avLst/>
                </a:prstGeom>
              </p:spPr>
            </p:pic>
          </p:grpSp>
          <p:grpSp>
            <p:nvGrpSpPr>
              <p:cNvPr id="7248" name="Group 397"/>
              <p:cNvGrpSpPr>
                <a:grpSpLocks/>
              </p:cNvGrpSpPr>
              <p:nvPr/>
            </p:nvGrpSpPr>
            <p:grpSpPr bwMode="auto">
              <a:xfrm>
                <a:off x="7652492" y="2372184"/>
                <a:ext cx="521834" cy="519080"/>
                <a:chOff x="593283" y="328614"/>
                <a:chExt cx="521834" cy="519080"/>
              </a:xfrm>
            </p:grpSpPr>
            <p:pic>
              <p:nvPicPr>
                <p:cNvPr id="405" name="Picture 404"/>
                <p:cNvPicPr>
                  <a:picLocks noChangeAspect="1"/>
                </p:cNvPicPr>
                <p:nvPr/>
              </p:nvPicPr>
              <p:blipFill>
                <a:blip r:embed="rId7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8597" y="328614"/>
                  <a:ext cx="356520" cy="519080"/>
                </a:xfrm>
                <a:prstGeom prst="rect">
                  <a:avLst/>
                </a:prstGeom>
              </p:spPr>
            </p:pic>
            <p:pic>
              <p:nvPicPr>
                <p:cNvPr id="406" name="Picture 405"/>
                <p:cNvPicPr>
                  <a:picLocks noChangeAspect="1"/>
                </p:cNvPicPr>
                <p:nvPr/>
              </p:nvPicPr>
              <p:blipFill>
                <a:blip r:embed="rId8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3283" y="354485"/>
                  <a:ext cx="218173" cy="481485"/>
                </a:xfrm>
                <a:prstGeom prst="rect">
                  <a:avLst/>
                </a:prstGeom>
              </p:spPr>
            </p:pic>
          </p:grpSp>
          <p:grpSp>
            <p:nvGrpSpPr>
              <p:cNvPr id="7249" name="Group 398"/>
              <p:cNvGrpSpPr>
                <a:grpSpLocks/>
              </p:cNvGrpSpPr>
              <p:nvPr/>
            </p:nvGrpSpPr>
            <p:grpSpPr bwMode="auto">
              <a:xfrm>
                <a:off x="7107024" y="2372184"/>
                <a:ext cx="521834" cy="519080"/>
                <a:chOff x="593283" y="328614"/>
                <a:chExt cx="521834" cy="519080"/>
              </a:xfrm>
            </p:grpSpPr>
            <p:pic>
              <p:nvPicPr>
                <p:cNvPr id="403" name="Picture 402"/>
                <p:cNvPicPr>
                  <a:picLocks noChangeAspect="1"/>
                </p:cNvPicPr>
                <p:nvPr/>
              </p:nvPicPr>
              <p:blipFill>
                <a:blip r:embed="rId7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8597" y="328614"/>
                  <a:ext cx="356520" cy="519080"/>
                </a:xfrm>
                <a:prstGeom prst="rect">
                  <a:avLst/>
                </a:prstGeom>
              </p:spPr>
            </p:pic>
            <p:pic>
              <p:nvPicPr>
                <p:cNvPr id="404" name="Picture 403"/>
                <p:cNvPicPr>
                  <a:picLocks noChangeAspect="1"/>
                </p:cNvPicPr>
                <p:nvPr/>
              </p:nvPicPr>
              <p:blipFill>
                <a:blip r:embed="rId8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3283" y="354485"/>
                  <a:ext cx="218173" cy="481485"/>
                </a:xfrm>
                <a:prstGeom prst="rect">
                  <a:avLst/>
                </a:prstGeom>
              </p:spPr>
            </p:pic>
          </p:grpSp>
          <p:grpSp>
            <p:nvGrpSpPr>
              <p:cNvPr id="7250" name="Group 399"/>
              <p:cNvGrpSpPr>
                <a:grpSpLocks/>
              </p:cNvGrpSpPr>
              <p:nvPr/>
            </p:nvGrpSpPr>
            <p:grpSpPr bwMode="auto">
              <a:xfrm>
                <a:off x="6561556" y="2372184"/>
                <a:ext cx="521834" cy="519080"/>
                <a:chOff x="593283" y="328614"/>
                <a:chExt cx="521834" cy="519080"/>
              </a:xfrm>
            </p:grpSpPr>
            <p:pic>
              <p:nvPicPr>
                <p:cNvPr id="401" name="Picture 400"/>
                <p:cNvPicPr>
                  <a:picLocks noChangeAspect="1"/>
                </p:cNvPicPr>
                <p:nvPr/>
              </p:nvPicPr>
              <p:blipFill>
                <a:blip r:embed="rId7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8597" y="328614"/>
                  <a:ext cx="356520" cy="519080"/>
                </a:xfrm>
                <a:prstGeom prst="rect">
                  <a:avLst/>
                </a:prstGeom>
              </p:spPr>
            </p:pic>
            <p:pic>
              <p:nvPicPr>
                <p:cNvPr id="402" name="Picture 401"/>
                <p:cNvPicPr>
                  <a:picLocks noChangeAspect="1"/>
                </p:cNvPicPr>
                <p:nvPr/>
              </p:nvPicPr>
              <p:blipFill>
                <a:blip r:embed="rId8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3283" y="354485"/>
                  <a:ext cx="218173" cy="481485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35" name="Group 134"/>
          <p:cNvGrpSpPr>
            <a:grpSpLocks/>
          </p:cNvGrpSpPr>
          <p:nvPr/>
        </p:nvGrpSpPr>
        <p:grpSpPr bwMode="auto">
          <a:xfrm>
            <a:off x="-24400" y="982285"/>
            <a:ext cx="8955911" cy="4903966"/>
            <a:chOff x="-109071" y="140190"/>
            <a:chExt cx="9393643" cy="5796815"/>
          </a:xfrm>
        </p:grpSpPr>
        <p:sp>
          <p:nvSpPr>
            <p:cNvPr id="136" name="Rectangle 135"/>
            <p:cNvSpPr/>
            <p:nvPr/>
          </p:nvSpPr>
          <p:spPr>
            <a:xfrm>
              <a:off x="110497" y="140190"/>
              <a:ext cx="9028502" cy="5796815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E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-109071" y="1910931"/>
              <a:ext cx="9393643" cy="175458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How healthy is your membership?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9512" y="188640"/>
            <a:ext cx="8703542" cy="15696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Statistic: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atin typeface="+mn-lt"/>
              </a:rPr>
              <a:t>In a 100 member club, 17 are tobacco users . </a:t>
            </a:r>
            <a:endParaRPr lang="en-GB" sz="3600" b="1" i="1" u="sng" dirty="0">
              <a:solidFill>
                <a:srgbClr val="FF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000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882568"/>
            <a:ext cx="8559526" cy="47867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D0A161-4682-4700-BEE9-EFAA960CB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3706248"/>
            <a:ext cx="1728192" cy="600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03444"/>
            <a:ext cx="9144000" cy="1631216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Statistic: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atin typeface="+mn-lt"/>
              </a:rPr>
              <a:t>50% of those tobacco users will die from a tobacco  related disease!</a:t>
            </a:r>
            <a:r>
              <a:rPr lang="en-GB" sz="3000" b="1" dirty="0">
                <a:latin typeface="+mn-lt"/>
              </a:rPr>
              <a:t> </a:t>
            </a:r>
            <a:endParaRPr lang="en-GB" sz="3000" b="1" dirty="0">
              <a:latin typeface="+mn-lt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847" y="1834660"/>
            <a:ext cx="8541236" cy="5041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8214" y="593657"/>
            <a:ext cx="4704588" cy="978408"/>
          </a:xfrm>
        </p:spPr>
        <p:txBody>
          <a:bodyPr rtlCol="0" anchor="b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sz="3500" b="1" dirty="0">
                <a:latin typeface="+mn-lt"/>
                <a:cs typeface="Times New Roman" pitchFamily="18" charset="0"/>
              </a:rPr>
              <a:t>Partnerships &amp; Collaborations</a:t>
            </a:r>
            <a:endParaRPr lang="en-IE" sz="35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0" y="1844824"/>
            <a:ext cx="5184576" cy="4824536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endParaRPr lang="en-IE" sz="1500" dirty="0"/>
          </a:p>
          <a:p>
            <a:pPr fontAlgn="auto">
              <a:spcAft>
                <a:spcPts val="0"/>
              </a:spcAft>
              <a:defRPr/>
            </a:pPr>
            <a:r>
              <a:rPr lang="en-IE" sz="2000" dirty="0">
                <a:cs typeface="Times New Roman" pitchFamily="18" charset="0"/>
              </a:rPr>
              <a:t>Seek ambassadors within the club &amp; community who will support the initiative (club/county players etc.)</a:t>
            </a:r>
          </a:p>
          <a:p>
            <a:pPr fontAlgn="auto">
              <a:spcAft>
                <a:spcPts val="0"/>
              </a:spcAft>
              <a:defRPr/>
            </a:pPr>
            <a:r>
              <a:rPr lang="en-IE" sz="2000" dirty="0">
                <a:cs typeface="Times New Roman" pitchFamily="18" charset="0"/>
              </a:rPr>
              <a:t>Build relationship with other Healthy Clubs who have successfully implemented a Smoke Free Policy </a:t>
            </a:r>
          </a:p>
          <a:p>
            <a:pPr fontAlgn="auto">
              <a:spcAft>
                <a:spcPts val="0"/>
              </a:spcAft>
              <a:defRPr/>
            </a:pPr>
            <a:r>
              <a:rPr lang="en-IE" sz="2000" dirty="0">
                <a:cs typeface="Times New Roman" pitchFamily="18" charset="0"/>
              </a:rPr>
              <a:t>Stop Smoking Specialists/Health Promotion &amp; Improvement Officers/ </a:t>
            </a:r>
            <a:r>
              <a:rPr lang="en-GB" sz="2000" dirty="0">
                <a:cs typeface="Times New Roman" pitchFamily="18" charset="0"/>
              </a:rPr>
              <a:t>H</a:t>
            </a:r>
            <a:r>
              <a:rPr lang="en-GB" sz="2000" dirty="0"/>
              <a:t>ealth &amp; Social Wellbeing Improvement Officers</a:t>
            </a:r>
          </a:p>
          <a:p>
            <a:pPr fontAlgn="auto">
              <a:spcAft>
                <a:spcPts val="0"/>
              </a:spcAft>
              <a:defRPr/>
            </a:pPr>
            <a:r>
              <a:rPr lang="en-IE" sz="2000" dirty="0">
                <a:cs typeface="Times New Roman" pitchFamily="18" charset="0"/>
              </a:rPr>
              <a:t>Local pharmacist, nurse, GP etc.</a:t>
            </a:r>
            <a:endParaRPr lang="en-GB" sz="2000" dirty="0"/>
          </a:p>
          <a:p>
            <a:pPr fontAlgn="auto">
              <a:spcAft>
                <a:spcPts val="0"/>
              </a:spcAft>
              <a:defRPr/>
            </a:pPr>
            <a:r>
              <a:rPr lang="en-GB" sz="2000" dirty="0"/>
              <a:t>Local schools – smoke free poster competition</a:t>
            </a:r>
            <a:endParaRPr lang="en-IE" sz="2000" dirty="0"/>
          </a:p>
        </p:txBody>
      </p:sp>
      <p:pic>
        <p:nvPicPr>
          <p:cNvPr id="6" name="Picture 5" descr="A group of people holding a sign&#10;&#10;Description automatically generated">
            <a:extLst>
              <a:ext uri="{FF2B5EF4-FFF2-40B4-BE49-F238E27FC236}">
                <a16:creationId xmlns:a16="http://schemas.microsoft.com/office/drawing/2014/main" id="{20D63A37-7AA5-4FA3-8E85-B38905BA4A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4" r="11603" b="-4"/>
          <a:stretch/>
        </p:blipFill>
        <p:spPr>
          <a:xfrm>
            <a:off x="-4" y="21"/>
            <a:ext cx="3533636" cy="3172548"/>
          </a:xfrm>
          <a:prstGeom prst="rect">
            <a:avLst/>
          </a:prstGeom>
        </p:spPr>
      </p:pic>
      <p:pic>
        <p:nvPicPr>
          <p:cNvPr id="8" name="Picture 7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C27DA4DA-B144-4FAB-BF30-D6EEE6B4DA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87" r="3" b="21087"/>
          <a:stretch/>
        </p:blipFill>
        <p:spPr>
          <a:xfrm>
            <a:off x="19" y="3172569"/>
            <a:ext cx="3533636" cy="36854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786</Words>
  <Application>Microsoft Office PowerPoint</Application>
  <PresentationFormat>On-screen Show (4:3)</PresentationFormat>
  <Paragraphs>94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Custom Design</vt:lpstr>
      <vt:lpstr>PowerPoint Presentation</vt:lpstr>
      <vt:lpstr> Key Message</vt:lpstr>
      <vt:lpstr> Why?</vt:lpstr>
      <vt:lpstr>Planning and Policy </vt:lpstr>
      <vt:lpstr> Smoke Free GAA Clubs:  Why is smoking tobacco a  problem? </vt:lpstr>
      <vt:lpstr>PowerPoint Presentation</vt:lpstr>
      <vt:lpstr>PowerPoint Presentation</vt:lpstr>
      <vt:lpstr>PowerPoint Presentation</vt:lpstr>
      <vt:lpstr>Partnerships &amp; Collaborations</vt:lpstr>
      <vt:lpstr>Activities </vt:lpstr>
      <vt:lpstr>PowerPoint Presentation</vt:lpstr>
      <vt:lpstr> Supervision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Aoife O'Brien</dc:creator>
  <cp:lastModifiedBy>Aoife O'Brien</cp:lastModifiedBy>
  <cp:revision>12</cp:revision>
  <dcterms:created xsi:type="dcterms:W3CDTF">2020-07-07T10:25:12Z</dcterms:created>
  <dcterms:modified xsi:type="dcterms:W3CDTF">2021-11-09T10:48:03Z</dcterms:modified>
</cp:coreProperties>
</file>